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805" r:id="rId2"/>
    <p:sldMasterId id="2147483837" r:id="rId3"/>
    <p:sldMasterId id="2147483874" r:id="rId4"/>
    <p:sldMasterId id="2147483899" r:id="rId5"/>
    <p:sldMasterId id="2147483925" r:id="rId6"/>
    <p:sldMasterId id="2147483937" r:id="rId7"/>
    <p:sldMasterId id="2147483949" r:id="rId8"/>
  </p:sldMasterIdLst>
  <p:notesMasterIdLst>
    <p:notesMasterId r:id="rId40"/>
  </p:notesMasterIdLst>
  <p:handoutMasterIdLst>
    <p:handoutMasterId r:id="rId41"/>
  </p:handoutMasterIdLst>
  <p:sldIdLst>
    <p:sldId id="342" r:id="rId9"/>
    <p:sldId id="347" r:id="rId10"/>
    <p:sldId id="348" r:id="rId11"/>
    <p:sldId id="349" r:id="rId12"/>
    <p:sldId id="350" r:id="rId13"/>
    <p:sldId id="257" r:id="rId14"/>
    <p:sldId id="258" r:id="rId15"/>
    <p:sldId id="355" r:id="rId16"/>
    <p:sldId id="356" r:id="rId17"/>
    <p:sldId id="332" r:id="rId18"/>
    <p:sldId id="329" r:id="rId19"/>
    <p:sldId id="330" r:id="rId20"/>
    <p:sldId id="263" r:id="rId21"/>
    <p:sldId id="339" r:id="rId22"/>
    <p:sldId id="264" r:id="rId23"/>
    <p:sldId id="265" r:id="rId24"/>
    <p:sldId id="268" r:id="rId25"/>
    <p:sldId id="340" r:id="rId26"/>
    <p:sldId id="293" r:id="rId27"/>
    <p:sldId id="335" r:id="rId28"/>
    <p:sldId id="358" r:id="rId29"/>
    <p:sldId id="359" r:id="rId30"/>
    <p:sldId id="341" r:id="rId31"/>
    <p:sldId id="325" r:id="rId32"/>
    <p:sldId id="324" r:id="rId33"/>
    <p:sldId id="326" r:id="rId34"/>
    <p:sldId id="351" r:id="rId35"/>
    <p:sldId id="353" r:id="rId36"/>
    <p:sldId id="352" r:id="rId37"/>
    <p:sldId id="354" r:id="rId38"/>
    <p:sldId id="357" r:id="rId39"/>
  </p:sldIdLst>
  <p:sldSz cx="9144000" cy="5143500" type="screen16x9"/>
  <p:notesSz cx="7010400" cy="9296400"/>
  <p:custDataLst>
    <p:tags r:id="rId42"/>
  </p:custDataLst>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60">
          <p15:clr>
            <a:srgbClr val="A4A3A4"/>
          </p15:clr>
        </p15:guide>
        <p15:guide id="3" orient="horz" pos="3888">
          <p15:clr>
            <a:srgbClr val="A4A3A4"/>
          </p15:clr>
        </p15:guide>
        <p15:guide id="4" orient="horz" pos="4224">
          <p15:clr>
            <a:srgbClr val="A4A3A4"/>
          </p15:clr>
        </p15:guide>
        <p15:guide id="5" orient="horz" pos="288">
          <p15:clr>
            <a:srgbClr val="A4A3A4"/>
          </p15:clr>
        </p15:guide>
        <p15:guide id="6" pos="2880">
          <p15:clr>
            <a:srgbClr val="A4A3A4"/>
          </p15:clr>
        </p15:guide>
        <p15:guide id="7" pos="288">
          <p15:clr>
            <a:srgbClr val="A4A3A4"/>
          </p15:clr>
        </p15:guide>
        <p15:guide id="8" pos="5472">
          <p15:clr>
            <a:srgbClr val="A4A3A4"/>
          </p15:clr>
        </p15:guide>
        <p15:guide id="9" orient="horz" pos="3264">
          <p15:clr>
            <a:srgbClr val="A4A3A4"/>
          </p15:clr>
        </p15:guide>
        <p15:guide id="10" orient="horz" pos="3887">
          <p15:clr>
            <a:srgbClr val="A4A3A4"/>
          </p15:clr>
        </p15:guide>
        <p15:guide id="11" pos="290">
          <p15:clr>
            <a:srgbClr val="A4A3A4"/>
          </p15:clr>
        </p15:guide>
        <p15:guide id="12" orient="horz" pos="1620">
          <p15:clr>
            <a:srgbClr val="A4A3A4"/>
          </p15:clr>
        </p15:guide>
        <p15:guide id="13" orient="horz" pos="725">
          <p15:clr>
            <a:srgbClr val="A4A3A4"/>
          </p15:clr>
        </p15:guide>
        <p15:guide id="14" orient="horz" pos="2927">
          <p15:clr>
            <a:srgbClr val="A4A3A4"/>
          </p15:clr>
        </p15:guide>
        <p15:guide id="15" orient="horz" pos="3168">
          <p15:clr>
            <a:srgbClr val="A4A3A4"/>
          </p15:clr>
        </p15:guide>
        <p15:guide id="16" orient="horz" pos="216">
          <p15:clr>
            <a:srgbClr val="A4A3A4"/>
          </p15:clr>
        </p15:guide>
        <p15:guide id="17" orient="horz" pos="2553">
          <p15:clr>
            <a:srgbClr val="A4A3A4"/>
          </p15:clr>
        </p15:guide>
        <p15:guide id="18" orient="horz" pos="2915">
          <p15:clr>
            <a:srgbClr val="A4A3A4"/>
          </p15:clr>
        </p15:guide>
        <p15:guide id="19" pos="287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mian Mccoll" initials="DM" lastIdx="30" clrIdx="0"/>
  <p:cmAuthor id="1" name="Do Tran" initials="DT"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FFFF"/>
    <a:srgbClr val="08C4BB"/>
    <a:srgbClr val="1B75BC"/>
    <a:srgbClr val="0DAABF"/>
    <a:srgbClr val="36A7AA"/>
    <a:srgbClr val="735499"/>
    <a:srgbClr val="BACFEC"/>
    <a:srgbClr val="8EB340"/>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EC20E35-A176-4012-BC5E-935CFFF8708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1" autoAdjust="0"/>
    <p:restoredTop sz="88348" autoAdjust="0"/>
  </p:normalViewPr>
  <p:slideViewPr>
    <p:cSldViewPr snapToGrid="0">
      <p:cViewPr varScale="1">
        <p:scale>
          <a:sx n="137" d="100"/>
          <a:sy n="137" d="100"/>
        </p:scale>
        <p:origin x="-1230" y="-90"/>
      </p:cViewPr>
      <p:guideLst>
        <p:guide orient="horz" pos="2160"/>
        <p:guide orient="horz" pos="960"/>
        <p:guide orient="horz" pos="3888"/>
        <p:guide orient="horz" pos="4224"/>
        <p:guide orient="horz" pos="288"/>
        <p:guide orient="horz" pos="3264"/>
        <p:guide orient="horz" pos="3887"/>
        <p:guide orient="horz" pos="1620"/>
        <p:guide orient="horz" pos="725"/>
        <p:guide orient="horz" pos="2927"/>
        <p:guide orient="horz" pos="3168"/>
        <p:guide orient="horz" pos="216"/>
        <p:guide orient="horz" pos="2553"/>
        <p:guide orient="horz" pos="2915"/>
        <p:guide pos="2880"/>
        <p:guide pos="288"/>
        <p:guide pos="5472"/>
        <p:guide pos="290"/>
        <p:guide pos="2873"/>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75" d="100"/>
          <a:sy n="75" d="100"/>
        </p:scale>
        <p:origin x="-2712" y="-108"/>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96990187110436E-2"/>
          <c:y val="3.4084666187912088E-2"/>
          <c:w val="0.91582114952728555"/>
          <c:h val="0.84451527933311876"/>
        </c:manualLayout>
      </c:layout>
      <c:barChart>
        <c:barDir val="col"/>
        <c:grouping val="clustered"/>
        <c:varyColors val="0"/>
        <c:ser>
          <c:idx val="0"/>
          <c:order val="0"/>
          <c:tx>
            <c:strRef>
              <c:f>Sheet1!$B$1</c:f>
              <c:strCache>
                <c:ptCount val="1"/>
                <c:pt idx="0">
                  <c:v>Series 1</c:v>
                </c:pt>
              </c:strCache>
            </c:strRef>
          </c:tx>
          <c:spPr>
            <a:solidFill>
              <a:srgbClr val="36A7AA"/>
            </a:solidFill>
          </c:spPr>
          <c:invertIfNegative val="0"/>
          <c:dPt>
            <c:idx val="9"/>
            <c:invertIfNegative val="0"/>
            <c:bubble3D val="0"/>
            <c:spPr>
              <a:solidFill>
                <a:schemeClr val="accent1"/>
              </a:solidFill>
            </c:spPr>
            <c:extLst xmlns:c16r2="http://schemas.microsoft.com/office/drawing/2015/06/chart">
              <c:ext xmlns:c16="http://schemas.microsoft.com/office/drawing/2014/chart" uri="{C3380CC4-5D6E-409C-BE32-E72D297353CC}">
                <c16:uniqueId val="{00000001-2AB6-462E-B58E-56971CFBDE51}"/>
              </c:ext>
            </c:extLst>
          </c:dPt>
          <c:dPt>
            <c:idx val="10"/>
            <c:invertIfNegative val="0"/>
            <c:bubble3D val="0"/>
            <c:spPr>
              <a:solidFill>
                <a:schemeClr val="accent1"/>
              </a:solidFill>
            </c:spPr>
            <c:extLst xmlns:c16r2="http://schemas.microsoft.com/office/drawing/2015/06/chart">
              <c:ext xmlns:c16="http://schemas.microsoft.com/office/drawing/2014/chart" uri="{C3380CC4-5D6E-409C-BE32-E72D297353CC}">
                <c16:uniqueId val="{00000003-2AB6-462E-B58E-56971CFBDE51}"/>
              </c:ext>
            </c:extLst>
          </c:dPt>
          <c:dPt>
            <c:idx val="11"/>
            <c:invertIfNegative val="0"/>
            <c:bubble3D val="0"/>
            <c:spPr>
              <a:solidFill>
                <a:schemeClr val="accent1"/>
              </a:solidFill>
            </c:spPr>
            <c:extLst xmlns:c16r2="http://schemas.microsoft.com/office/drawing/2015/06/chart">
              <c:ext xmlns:c16="http://schemas.microsoft.com/office/drawing/2014/chart" uri="{C3380CC4-5D6E-409C-BE32-E72D297353CC}">
                <c16:uniqueId val="{00000005-2AB6-462E-B58E-56971CFBDE51}"/>
              </c:ext>
            </c:extLst>
          </c:dPt>
          <c:dPt>
            <c:idx val="12"/>
            <c:invertIfNegative val="0"/>
            <c:bubble3D val="0"/>
            <c:spPr>
              <a:solidFill>
                <a:schemeClr val="accent1"/>
              </a:solidFill>
            </c:spPr>
            <c:extLst xmlns:c16r2="http://schemas.microsoft.com/office/drawing/2015/06/chart">
              <c:ext xmlns:c16="http://schemas.microsoft.com/office/drawing/2014/chart" uri="{C3380CC4-5D6E-409C-BE32-E72D297353CC}">
                <c16:uniqueId val="{00000007-2AB6-462E-B58E-56971CFBDE51}"/>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Sheet1!$A$2:$A$14</c:f>
              <c:strCache>
                <c:ptCount val="13"/>
                <c:pt idx="0">
                  <c:v>Under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Sheet1!$B$2:$B$14</c:f>
              <c:numCache>
                <c:formatCode>General</c:formatCode>
                <c:ptCount val="13"/>
                <c:pt idx="0">
                  <c:v>120</c:v>
                </c:pt>
                <c:pt idx="1">
                  <c:v>35</c:v>
                </c:pt>
                <c:pt idx="2">
                  <c:v>1698</c:v>
                </c:pt>
                <c:pt idx="3">
                  <c:v>7084</c:v>
                </c:pt>
                <c:pt idx="4">
                  <c:v>7510</c:v>
                </c:pt>
                <c:pt idx="5">
                  <c:v>5437</c:v>
                </c:pt>
                <c:pt idx="6">
                  <c:v>4194</c:v>
                </c:pt>
                <c:pt idx="7">
                  <c:v>3418</c:v>
                </c:pt>
                <c:pt idx="8">
                  <c:v>3302</c:v>
                </c:pt>
                <c:pt idx="9">
                  <c:v>3010</c:v>
                </c:pt>
                <c:pt idx="10">
                  <c:v>1860</c:v>
                </c:pt>
                <c:pt idx="11">
                  <c:v>996</c:v>
                </c:pt>
                <c:pt idx="12">
                  <c:v>859</c:v>
                </c:pt>
              </c:numCache>
            </c:numRef>
          </c:val>
          <c:extLst xmlns:c16r2="http://schemas.microsoft.com/office/drawing/2015/06/chart">
            <c:ext xmlns:c16="http://schemas.microsoft.com/office/drawing/2014/chart" uri="{C3380CC4-5D6E-409C-BE32-E72D297353CC}">
              <c16:uniqueId val="{00000008-2AB6-462E-B58E-56971CFBDE51}"/>
            </c:ext>
          </c:extLst>
        </c:ser>
        <c:dLbls>
          <c:showLegendKey val="0"/>
          <c:showVal val="0"/>
          <c:showCatName val="0"/>
          <c:showSerName val="0"/>
          <c:showPercent val="0"/>
          <c:showBubbleSize val="0"/>
        </c:dLbls>
        <c:gapWidth val="86"/>
        <c:axId val="23292928"/>
        <c:axId val="23302912"/>
      </c:barChart>
      <c:catAx>
        <c:axId val="23292928"/>
        <c:scaling>
          <c:orientation val="minMax"/>
        </c:scaling>
        <c:delete val="0"/>
        <c:axPos val="b"/>
        <c:numFmt formatCode="General" sourceLinked="0"/>
        <c:majorTickMark val="out"/>
        <c:minorTickMark val="none"/>
        <c:tickLblPos val="nextTo"/>
        <c:txPr>
          <a:bodyPr/>
          <a:lstStyle/>
          <a:p>
            <a:pPr>
              <a:defRPr sz="1200"/>
            </a:pPr>
            <a:endParaRPr lang="en-US"/>
          </a:p>
        </c:txPr>
        <c:crossAx val="23302912"/>
        <c:crosses val="autoZero"/>
        <c:auto val="1"/>
        <c:lblAlgn val="ctr"/>
        <c:lblOffset val="100"/>
        <c:noMultiLvlLbl val="0"/>
      </c:catAx>
      <c:valAx>
        <c:axId val="23302912"/>
        <c:scaling>
          <c:orientation val="minMax"/>
        </c:scaling>
        <c:delete val="0"/>
        <c:axPos val="l"/>
        <c:numFmt formatCode="General" sourceLinked="1"/>
        <c:majorTickMark val="out"/>
        <c:minorTickMark val="none"/>
        <c:tickLblPos val="nextTo"/>
        <c:txPr>
          <a:bodyPr/>
          <a:lstStyle/>
          <a:p>
            <a:pPr>
              <a:defRPr sz="1200"/>
            </a:pPr>
            <a:endParaRPr lang="en-US"/>
          </a:p>
        </c:txPr>
        <c:crossAx val="23292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96990187110436E-2"/>
          <c:y val="3.4084666187912088E-2"/>
          <c:w val="0.91582114952728555"/>
          <c:h val="0.84451527933311876"/>
        </c:manualLayout>
      </c:layout>
      <c:barChart>
        <c:barDir val="col"/>
        <c:grouping val="clustered"/>
        <c:varyColors val="0"/>
        <c:ser>
          <c:idx val="0"/>
          <c:order val="0"/>
          <c:tx>
            <c:strRef>
              <c:f>Sheet1!$B$1</c:f>
              <c:strCache>
                <c:ptCount val="1"/>
                <c:pt idx="0">
                  <c:v>Series 1</c:v>
                </c:pt>
              </c:strCache>
            </c:strRef>
          </c:tx>
          <c:spPr>
            <a:solidFill>
              <a:srgbClr val="36A7AA"/>
            </a:solidFill>
          </c:spPr>
          <c:invertIfNegative val="0"/>
          <c:dPt>
            <c:idx val="9"/>
            <c:invertIfNegative val="0"/>
            <c:bubble3D val="0"/>
            <c:spPr>
              <a:solidFill>
                <a:schemeClr val="accent1"/>
              </a:solidFill>
            </c:spPr>
            <c:extLst xmlns:c16r2="http://schemas.microsoft.com/office/drawing/2015/06/chart">
              <c:ext xmlns:c16="http://schemas.microsoft.com/office/drawing/2014/chart" uri="{C3380CC4-5D6E-409C-BE32-E72D297353CC}">
                <c16:uniqueId val="{00000001-7C7C-4994-9B5C-80634FC29644}"/>
              </c:ext>
            </c:extLst>
          </c:dPt>
          <c:dPt>
            <c:idx val="10"/>
            <c:invertIfNegative val="0"/>
            <c:bubble3D val="0"/>
            <c:spPr>
              <a:solidFill>
                <a:schemeClr val="accent1"/>
              </a:solidFill>
            </c:spPr>
            <c:extLst xmlns:c16r2="http://schemas.microsoft.com/office/drawing/2015/06/chart">
              <c:ext xmlns:c16="http://schemas.microsoft.com/office/drawing/2014/chart" uri="{C3380CC4-5D6E-409C-BE32-E72D297353CC}">
                <c16:uniqueId val="{00000003-7C7C-4994-9B5C-80634FC29644}"/>
              </c:ext>
            </c:extLst>
          </c:dPt>
          <c:dPt>
            <c:idx val="11"/>
            <c:invertIfNegative val="0"/>
            <c:bubble3D val="0"/>
            <c:spPr>
              <a:solidFill>
                <a:schemeClr val="accent1"/>
              </a:solidFill>
            </c:spPr>
            <c:extLst xmlns:c16r2="http://schemas.microsoft.com/office/drawing/2015/06/chart">
              <c:ext xmlns:c16="http://schemas.microsoft.com/office/drawing/2014/chart" uri="{C3380CC4-5D6E-409C-BE32-E72D297353CC}">
                <c16:uniqueId val="{00000005-7C7C-4994-9B5C-80634FC29644}"/>
              </c:ext>
            </c:extLst>
          </c:dPt>
          <c:dPt>
            <c:idx val="12"/>
            <c:invertIfNegative val="0"/>
            <c:bubble3D val="0"/>
            <c:spPr>
              <a:solidFill>
                <a:schemeClr val="accent1"/>
              </a:solidFill>
            </c:spPr>
            <c:extLst xmlns:c16r2="http://schemas.microsoft.com/office/drawing/2015/06/chart">
              <c:ext xmlns:c16="http://schemas.microsoft.com/office/drawing/2014/chart" uri="{C3380CC4-5D6E-409C-BE32-E72D297353CC}">
                <c16:uniqueId val="{00000007-7C7C-4994-9B5C-80634FC29644}"/>
              </c:ext>
            </c:extLst>
          </c:dPt>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Sheet1!$A$2:$A$14</c:f>
              <c:strCache>
                <c:ptCount val="13"/>
                <c:pt idx="0">
                  <c:v>Under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Sheet1!$B$2:$B$14</c:f>
              <c:numCache>
                <c:formatCode>General</c:formatCode>
                <c:ptCount val="13"/>
                <c:pt idx="0">
                  <c:v>2477</c:v>
                </c:pt>
                <c:pt idx="1">
                  <c:v>745</c:v>
                </c:pt>
                <c:pt idx="2">
                  <c:v>5321</c:v>
                </c:pt>
                <c:pt idx="3">
                  <c:v>31775</c:v>
                </c:pt>
                <c:pt idx="4">
                  <c:v>61622</c:v>
                </c:pt>
                <c:pt idx="5">
                  <c:v>74940</c:v>
                </c:pt>
                <c:pt idx="6">
                  <c:v>85900</c:v>
                </c:pt>
                <c:pt idx="7">
                  <c:v>111152</c:v>
                </c:pt>
                <c:pt idx="8">
                  <c:v>152425</c:v>
                </c:pt>
                <c:pt idx="9">
                  <c:v>169103</c:v>
                </c:pt>
                <c:pt idx="10">
                  <c:v>123256</c:v>
                </c:pt>
                <c:pt idx="11">
                  <c:v>74649</c:v>
                </c:pt>
                <c:pt idx="12">
                  <c:v>61806</c:v>
                </c:pt>
              </c:numCache>
            </c:numRef>
          </c:val>
          <c:extLst xmlns:c16r2="http://schemas.microsoft.com/office/drawing/2015/06/chart">
            <c:ext xmlns:c16="http://schemas.microsoft.com/office/drawing/2014/chart" uri="{C3380CC4-5D6E-409C-BE32-E72D297353CC}">
              <c16:uniqueId val="{00000008-7C7C-4994-9B5C-80634FC29644}"/>
            </c:ext>
          </c:extLst>
        </c:ser>
        <c:dLbls>
          <c:showLegendKey val="0"/>
          <c:showVal val="0"/>
          <c:showCatName val="0"/>
          <c:showSerName val="0"/>
          <c:showPercent val="0"/>
          <c:showBubbleSize val="0"/>
        </c:dLbls>
        <c:gapWidth val="86"/>
        <c:axId val="24416256"/>
        <c:axId val="24417792"/>
      </c:barChart>
      <c:catAx>
        <c:axId val="24416256"/>
        <c:scaling>
          <c:orientation val="minMax"/>
        </c:scaling>
        <c:delete val="0"/>
        <c:axPos val="b"/>
        <c:numFmt formatCode="General" sourceLinked="0"/>
        <c:majorTickMark val="out"/>
        <c:minorTickMark val="none"/>
        <c:tickLblPos val="nextTo"/>
        <c:txPr>
          <a:bodyPr/>
          <a:lstStyle/>
          <a:p>
            <a:pPr>
              <a:defRPr sz="1200"/>
            </a:pPr>
            <a:endParaRPr lang="en-US"/>
          </a:p>
        </c:txPr>
        <c:crossAx val="24417792"/>
        <c:crosses val="autoZero"/>
        <c:auto val="1"/>
        <c:lblAlgn val="ctr"/>
        <c:lblOffset val="100"/>
        <c:noMultiLvlLbl val="0"/>
      </c:catAx>
      <c:valAx>
        <c:axId val="24417792"/>
        <c:scaling>
          <c:orientation val="minMax"/>
        </c:scaling>
        <c:delete val="0"/>
        <c:axPos val="l"/>
        <c:numFmt formatCode="#,##0" sourceLinked="0"/>
        <c:majorTickMark val="out"/>
        <c:minorTickMark val="none"/>
        <c:tickLblPos val="nextTo"/>
        <c:txPr>
          <a:bodyPr/>
          <a:lstStyle/>
          <a:p>
            <a:pPr>
              <a:defRPr sz="1200"/>
            </a:pPr>
            <a:endParaRPr lang="en-US"/>
          </a:p>
        </c:txPr>
        <c:crossAx val="24416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 condition</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Sheet1!$B$2:$B$11</c:f>
              <c:numCache>
                <c:formatCode>General</c:formatCode>
                <c:ptCount val="10"/>
                <c:pt idx="0">
                  <c:v>0.27852348993288589</c:v>
                </c:pt>
                <c:pt idx="1">
                  <c:v>0.26956521739130435</c:v>
                </c:pt>
                <c:pt idx="2">
                  <c:v>0.30029886431560071</c:v>
                </c:pt>
                <c:pt idx="3">
                  <c:v>0.31060190768556079</c:v>
                </c:pt>
                <c:pt idx="4">
                  <c:v>0.32230555840953456</c:v>
                </c:pt>
                <c:pt idx="5">
                  <c:v>0.32381916950557038</c:v>
                </c:pt>
                <c:pt idx="6">
                  <c:v>0.33019881783987104</c:v>
                </c:pt>
                <c:pt idx="7">
                  <c:v>0.32613830740408895</c:v>
                </c:pt>
                <c:pt idx="8">
                  <c:v>0.31881821188402604</c:v>
                </c:pt>
                <c:pt idx="9">
                  <c:v>0.32253711201079621</c:v>
                </c:pt>
              </c:numCache>
            </c:numRef>
          </c:val>
          <c:extLst xmlns:c16r2="http://schemas.microsoft.com/office/drawing/2015/06/chart">
            <c:ext xmlns:c16="http://schemas.microsoft.com/office/drawing/2014/chart" uri="{C3380CC4-5D6E-409C-BE32-E72D297353CC}">
              <c16:uniqueId val="{00000000-F401-4E73-8D26-981D9A4658BB}"/>
            </c:ext>
          </c:extLst>
        </c:ser>
        <c:ser>
          <c:idx val="1"/>
          <c:order val="1"/>
          <c:tx>
            <c:strRef>
              <c:f>Sheet1!$C$1</c:f>
              <c:strCache>
                <c:ptCount val="1"/>
                <c:pt idx="0">
                  <c:v>2 conditions</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Sheet1!$C$2:$C$11</c:f>
              <c:numCache>
                <c:formatCode>General</c:formatCode>
                <c:ptCount val="10"/>
                <c:pt idx="0">
                  <c:v>6.879194630872483E-2</c:v>
                </c:pt>
                <c:pt idx="1">
                  <c:v>7.1462450592885376E-2</c:v>
                </c:pt>
                <c:pt idx="2">
                  <c:v>8.6909742976688589E-2</c:v>
                </c:pt>
                <c:pt idx="3">
                  <c:v>0.10119504440302599</c:v>
                </c:pt>
                <c:pt idx="4">
                  <c:v>0.11383951505188533</c:v>
                </c:pt>
                <c:pt idx="5">
                  <c:v>0.12659976061136174</c:v>
                </c:pt>
                <c:pt idx="6">
                  <c:v>0.14338169442951818</c:v>
                </c:pt>
                <c:pt idx="7">
                  <c:v>0.14303168526512991</c:v>
                </c:pt>
                <c:pt idx="8">
                  <c:v>0.15025906735751296</c:v>
                </c:pt>
                <c:pt idx="9">
                  <c:v>0.15168690958164643</c:v>
                </c:pt>
              </c:numCache>
            </c:numRef>
          </c:val>
          <c:extLst xmlns:c16r2="http://schemas.microsoft.com/office/drawing/2015/06/chart">
            <c:ext xmlns:c16="http://schemas.microsoft.com/office/drawing/2014/chart" uri="{C3380CC4-5D6E-409C-BE32-E72D297353CC}">
              <c16:uniqueId val="{00000001-F401-4E73-8D26-981D9A4658BB}"/>
            </c:ext>
          </c:extLst>
        </c:ser>
        <c:ser>
          <c:idx val="2"/>
          <c:order val="2"/>
          <c:tx>
            <c:strRef>
              <c:f>Sheet1!$D$1</c:f>
              <c:strCache>
                <c:ptCount val="1"/>
                <c:pt idx="0">
                  <c:v>3 conditions</c:v>
                </c:pt>
              </c:strCache>
            </c:strRef>
          </c:tx>
          <c:invertIfNegative val="0"/>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Sheet1!$D$2:$D$11</c:f>
              <c:numCache>
                <c:formatCode>General</c:formatCode>
                <c:ptCount val="10"/>
                <c:pt idx="0">
                  <c:v>1.7497603068072867E-2</c:v>
                </c:pt>
                <c:pt idx="1">
                  <c:v>1.9920948616600792E-2</c:v>
                </c:pt>
                <c:pt idx="2">
                  <c:v>2.1398684997011357E-2</c:v>
                </c:pt>
                <c:pt idx="3">
                  <c:v>2.5655081679640389E-2</c:v>
                </c:pt>
                <c:pt idx="4">
                  <c:v>3.0412000410972979E-2</c:v>
                </c:pt>
                <c:pt idx="5">
                  <c:v>3.7289384034619281E-2</c:v>
                </c:pt>
                <c:pt idx="6">
                  <c:v>4.4689235178219593E-2</c:v>
                </c:pt>
                <c:pt idx="7">
                  <c:v>4.8220249246558607E-2</c:v>
                </c:pt>
                <c:pt idx="8">
                  <c:v>5.8427957226325655E-2</c:v>
                </c:pt>
                <c:pt idx="9">
                  <c:v>5.7759784075573549E-2</c:v>
                </c:pt>
              </c:numCache>
            </c:numRef>
          </c:val>
          <c:extLst xmlns:c16r2="http://schemas.microsoft.com/office/drawing/2015/06/chart">
            <c:ext xmlns:c16="http://schemas.microsoft.com/office/drawing/2014/chart" uri="{C3380CC4-5D6E-409C-BE32-E72D297353CC}">
              <c16:uniqueId val="{00000002-F401-4E73-8D26-981D9A4658BB}"/>
            </c:ext>
          </c:extLst>
        </c:ser>
        <c:ser>
          <c:idx val="3"/>
          <c:order val="3"/>
          <c:tx>
            <c:strRef>
              <c:f>Sheet1!$E$1</c:f>
              <c:strCache>
                <c:ptCount val="1"/>
                <c:pt idx="0">
                  <c:v>4 conditions</c:v>
                </c:pt>
              </c:strCache>
            </c:strRef>
          </c:tx>
          <c:invertIfNegative val="0"/>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Sheet1!$E$2:$E$11</c:f>
              <c:numCache>
                <c:formatCode>General</c:formatCode>
                <c:ptCount val="10"/>
                <c:pt idx="0">
                  <c:v>4.7938638542665386E-4</c:v>
                </c:pt>
                <c:pt idx="1">
                  <c:v>1.2648221343873518E-3</c:v>
                </c:pt>
                <c:pt idx="2">
                  <c:v>1.9127316198445906E-3</c:v>
                </c:pt>
                <c:pt idx="3">
                  <c:v>3.2891130358513321E-3</c:v>
                </c:pt>
                <c:pt idx="4">
                  <c:v>4.0069865406349532E-3</c:v>
                </c:pt>
                <c:pt idx="5">
                  <c:v>6.3530061688610627E-3</c:v>
                </c:pt>
                <c:pt idx="6">
                  <c:v>8.5975282106394418E-3</c:v>
                </c:pt>
                <c:pt idx="7">
                  <c:v>9.0412967337297392E-3</c:v>
                </c:pt>
                <c:pt idx="8">
                  <c:v>1.3228971447469959E-2</c:v>
                </c:pt>
                <c:pt idx="9">
                  <c:v>1.4035087719298246E-2</c:v>
                </c:pt>
              </c:numCache>
            </c:numRef>
          </c:val>
          <c:extLst xmlns:c16r2="http://schemas.microsoft.com/office/drawing/2015/06/chart">
            <c:ext xmlns:c16="http://schemas.microsoft.com/office/drawing/2014/chart" uri="{C3380CC4-5D6E-409C-BE32-E72D297353CC}">
              <c16:uniqueId val="{00000003-F401-4E73-8D26-981D9A4658BB}"/>
            </c:ext>
          </c:extLst>
        </c:ser>
        <c:ser>
          <c:idx val="4"/>
          <c:order val="4"/>
          <c:tx>
            <c:strRef>
              <c:f>Sheet1!$F$1</c:f>
              <c:strCache>
                <c:ptCount val="1"/>
                <c:pt idx="0">
                  <c:v>5 conditions</c:v>
                </c:pt>
              </c:strCache>
            </c:strRef>
          </c:tx>
          <c:invertIfNegative val="0"/>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Sheet1!$F$2:$F$11</c:f>
              <c:numCache>
                <c:formatCode>General</c:formatCode>
                <c:ptCount val="10"/>
                <c:pt idx="0">
                  <c:v>0</c:v>
                </c:pt>
                <c:pt idx="1">
                  <c:v>1.5810276679841898E-4</c:v>
                </c:pt>
                <c:pt idx="2">
                  <c:v>1.1954572624028691E-4</c:v>
                </c:pt>
                <c:pt idx="3">
                  <c:v>1.096371011950444E-4</c:v>
                </c:pt>
                <c:pt idx="4">
                  <c:v>1.0274324463166547E-4</c:v>
                </c:pt>
                <c:pt idx="5">
                  <c:v>9.2072553171899463E-5</c:v>
                </c:pt>
                <c:pt idx="6">
                  <c:v>7.1646068421995341E-4</c:v>
                </c:pt>
                <c:pt idx="7">
                  <c:v>8.145312372729494E-4</c:v>
                </c:pt>
                <c:pt idx="8">
                  <c:v>8.8193142983133065E-4</c:v>
                </c:pt>
                <c:pt idx="9">
                  <c:v>8.0971659919028337E-4</c:v>
                </c:pt>
              </c:numCache>
            </c:numRef>
          </c:val>
          <c:extLst xmlns:c16r2="http://schemas.microsoft.com/office/drawing/2015/06/chart">
            <c:ext xmlns:c16="http://schemas.microsoft.com/office/drawing/2014/chart" uri="{C3380CC4-5D6E-409C-BE32-E72D297353CC}">
              <c16:uniqueId val="{00000004-F401-4E73-8D26-981D9A4658BB}"/>
            </c:ext>
          </c:extLst>
        </c:ser>
        <c:ser>
          <c:idx val="5"/>
          <c:order val="5"/>
          <c:tx>
            <c:strRef>
              <c:f>Sheet1!$G$1</c:f>
              <c:strCache>
                <c:ptCount val="1"/>
                <c:pt idx="0">
                  <c:v>6 conditions</c:v>
                </c:pt>
              </c:strCache>
            </c:strRef>
          </c:tx>
          <c:invertIfNegative val="0"/>
          <c:cat>
            <c:numRef>
              <c:f>Sheet1!$A$2:$A$11</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Sheet1!$G$2:$G$11</c:f>
              <c:numCache>
                <c:formatCode>General</c:formatCode>
                <c:ptCount val="10"/>
                <c:pt idx="0">
                  <c:v>0</c:v>
                </c:pt>
                <c:pt idx="1">
                  <c:v>0</c:v>
                </c:pt>
                <c:pt idx="2">
                  <c:v>0</c:v>
                </c:pt>
                <c:pt idx="3">
                  <c:v>0</c:v>
                </c:pt>
                <c:pt idx="4">
                  <c:v>0</c:v>
                </c:pt>
                <c:pt idx="5">
                  <c:v>0</c:v>
                </c:pt>
                <c:pt idx="6">
                  <c:v>0</c:v>
                </c:pt>
                <c:pt idx="7">
                  <c:v>0</c:v>
                </c:pt>
                <c:pt idx="8">
                  <c:v>1.1024142872891633E-4</c:v>
                </c:pt>
                <c:pt idx="9">
                  <c:v>0</c:v>
                </c:pt>
              </c:numCache>
            </c:numRef>
          </c:val>
          <c:extLst xmlns:c16r2="http://schemas.microsoft.com/office/drawing/2015/06/chart">
            <c:ext xmlns:c16="http://schemas.microsoft.com/office/drawing/2014/chart" uri="{C3380CC4-5D6E-409C-BE32-E72D297353CC}">
              <c16:uniqueId val="{00000005-F401-4E73-8D26-981D9A4658BB}"/>
            </c:ext>
          </c:extLst>
        </c:ser>
        <c:dLbls>
          <c:showLegendKey val="0"/>
          <c:showVal val="0"/>
          <c:showCatName val="0"/>
          <c:showSerName val="0"/>
          <c:showPercent val="0"/>
          <c:showBubbleSize val="0"/>
        </c:dLbls>
        <c:gapWidth val="62"/>
        <c:overlap val="100"/>
        <c:axId val="24555520"/>
        <c:axId val="24557056"/>
      </c:barChart>
      <c:catAx>
        <c:axId val="24555520"/>
        <c:scaling>
          <c:orientation val="minMax"/>
        </c:scaling>
        <c:delete val="0"/>
        <c:axPos val="b"/>
        <c:numFmt formatCode="General" sourceLinked="1"/>
        <c:majorTickMark val="out"/>
        <c:minorTickMark val="none"/>
        <c:tickLblPos val="nextTo"/>
        <c:txPr>
          <a:bodyPr/>
          <a:lstStyle/>
          <a:p>
            <a:pPr>
              <a:defRPr sz="1200" b="1"/>
            </a:pPr>
            <a:endParaRPr lang="en-US"/>
          </a:p>
        </c:txPr>
        <c:crossAx val="24557056"/>
        <c:crosses val="autoZero"/>
        <c:auto val="1"/>
        <c:lblAlgn val="ctr"/>
        <c:lblOffset val="100"/>
        <c:noMultiLvlLbl val="0"/>
      </c:catAx>
      <c:valAx>
        <c:axId val="24557056"/>
        <c:scaling>
          <c:orientation val="minMax"/>
        </c:scaling>
        <c:delete val="0"/>
        <c:axPos val="l"/>
        <c:numFmt formatCode="0%" sourceLinked="0"/>
        <c:majorTickMark val="out"/>
        <c:minorTickMark val="none"/>
        <c:tickLblPos val="nextTo"/>
        <c:txPr>
          <a:bodyPr/>
          <a:lstStyle/>
          <a:p>
            <a:pPr>
              <a:defRPr sz="1200"/>
            </a:pPr>
            <a:endParaRPr lang="en-US"/>
          </a:p>
        </c:txPr>
        <c:crossAx val="24555520"/>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 comorbidities</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Sheet1!$B$2:$B$5</c:f>
              <c:numCache>
                <c:formatCode>General</c:formatCode>
                <c:ptCount val="4"/>
                <c:pt idx="0">
                  <c:v>23</c:v>
                </c:pt>
                <c:pt idx="1">
                  <c:v>33</c:v>
                </c:pt>
                <c:pt idx="2">
                  <c:v>36</c:v>
                </c:pt>
                <c:pt idx="3">
                  <c:v>38</c:v>
                </c:pt>
              </c:numCache>
            </c:numRef>
          </c:val>
          <c:extLst xmlns:c16r2="http://schemas.microsoft.com/office/drawing/2015/06/chart">
            <c:ext xmlns:c16="http://schemas.microsoft.com/office/drawing/2014/chart" uri="{C3380CC4-5D6E-409C-BE32-E72D297353CC}">
              <c16:uniqueId val="{00000000-241A-4B60-B527-EE2F169CBE9C}"/>
            </c:ext>
          </c:extLst>
        </c:ser>
        <c:ser>
          <c:idx val="1"/>
          <c:order val="1"/>
          <c:tx>
            <c:strRef>
              <c:f>Sheet1!$C$1</c:f>
              <c:strCache>
                <c:ptCount val="1"/>
                <c:pt idx="0">
                  <c:v>2 comorbidities</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Sheet1!$C$2:$C$5</c:f>
              <c:numCache>
                <c:formatCode>General</c:formatCode>
                <c:ptCount val="4"/>
                <c:pt idx="0">
                  <c:v>4</c:v>
                </c:pt>
                <c:pt idx="1">
                  <c:v>8</c:v>
                </c:pt>
                <c:pt idx="2">
                  <c:v>17</c:v>
                </c:pt>
                <c:pt idx="3">
                  <c:v>20</c:v>
                </c:pt>
              </c:numCache>
            </c:numRef>
          </c:val>
          <c:extLst xmlns:c16r2="http://schemas.microsoft.com/office/drawing/2015/06/chart">
            <c:ext xmlns:c16="http://schemas.microsoft.com/office/drawing/2014/chart" uri="{C3380CC4-5D6E-409C-BE32-E72D297353CC}">
              <c16:uniqueId val="{00000001-241A-4B60-B527-EE2F169CBE9C}"/>
            </c:ext>
          </c:extLst>
        </c:ser>
        <c:ser>
          <c:idx val="2"/>
          <c:order val="2"/>
          <c:tx>
            <c:strRef>
              <c:f>Sheet1!$D$1</c:f>
              <c:strCache>
                <c:ptCount val="1"/>
                <c:pt idx="0">
                  <c:v>3 comorbidities</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1A-4B60-B527-EE2F169CBE9C}"/>
                </c:ext>
              </c:extLst>
            </c:dLbl>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Sheet1!$D$2:$D$5</c:f>
              <c:numCache>
                <c:formatCode>General</c:formatCode>
                <c:ptCount val="4"/>
                <c:pt idx="0">
                  <c:v>1</c:v>
                </c:pt>
                <c:pt idx="1">
                  <c:v>2</c:v>
                </c:pt>
                <c:pt idx="2">
                  <c:v>5</c:v>
                </c:pt>
                <c:pt idx="3">
                  <c:v>11</c:v>
                </c:pt>
              </c:numCache>
            </c:numRef>
          </c:val>
          <c:extLst xmlns:c16r2="http://schemas.microsoft.com/office/drawing/2015/06/chart">
            <c:ext xmlns:c16="http://schemas.microsoft.com/office/drawing/2014/chart" uri="{C3380CC4-5D6E-409C-BE32-E72D297353CC}">
              <c16:uniqueId val="{00000003-241A-4B60-B527-EE2F169CBE9C}"/>
            </c:ext>
          </c:extLst>
        </c:ser>
        <c:ser>
          <c:idx val="3"/>
          <c:order val="3"/>
          <c:tx>
            <c:strRef>
              <c:f>Sheet1!$E$1</c:f>
              <c:strCache>
                <c:ptCount val="1"/>
                <c:pt idx="0">
                  <c:v>4+ comorbidities</c:v>
                </c:pt>
              </c:strCache>
            </c:strRef>
          </c:tx>
          <c:invertIfNegative val="0"/>
          <c:cat>
            <c:strRef>
              <c:f>Sheet1!$A$2:$A$5</c:f>
              <c:strCache>
                <c:ptCount val="4"/>
                <c:pt idx="0">
                  <c:v>&lt;40</c:v>
                </c:pt>
                <c:pt idx="1">
                  <c:v>40-49</c:v>
                </c:pt>
                <c:pt idx="2">
                  <c:v>50-59</c:v>
                </c:pt>
                <c:pt idx="3">
                  <c:v>60+</c:v>
                </c:pt>
              </c:strCache>
            </c:strRef>
          </c:cat>
          <c:val>
            <c:numRef>
              <c:f>Sheet1!$E$2:$E$5</c:f>
              <c:numCache>
                <c:formatCode>General</c:formatCode>
                <c:ptCount val="4"/>
                <c:pt idx="0">
                  <c:v>0</c:v>
                </c:pt>
                <c:pt idx="1">
                  <c:v>0.2</c:v>
                </c:pt>
                <c:pt idx="2">
                  <c:v>0.3</c:v>
                </c:pt>
                <c:pt idx="3">
                  <c:v>1</c:v>
                </c:pt>
              </c:numCache>
            </c:numRef>
          </c:val>
          <c:extLst xmlns:c16r2="http://schemas.microsoft.com/office/drawing/2015/06/chart">
            <c:ext xmlns:c16="http://schemas.microsoft.com/office/drawing/2014/chart" uri="{C3380CC4-5D6E-409C-BE32-E72D297353CC}">
              <c16:uniqueId val="{00000004-241A-4B60-B527-EE2F169CBE9C}"/>
            </c:ext>
          </c:extLst>
        </c:ser>
        <c:dLbls>
          <c:showLegendKey val="0"/>
          <c:showVal val="0"/>
          <c:showCatName val="0"/>
          <c:showSerName val="0"/>
          <c:showPercent val="0"/>
          <c:showBubbleSize val="0"/>
        </c:dLbls>
        <c:gapWidth val="62"/>
        <c:overlap val="100"/>
        <c:axId val="24815488"/>
        <c:axId val="24817024"/>
      </c:barChart>
      <c:catAx>
        <c:axId val="24815488"/>
        <c:scaling>
          <c:orientation val="minMax"/>
        </c:scaling>
        <c:delete val="0"/>
        <c:axPos val="b"/>
        <c:numFmt formatCode="General" sourceLinked="1"/>
        <c:majorTickMark val="out"/>
        <c:minorTickMark val="none"/>
        <c:tickLblPos val="nextTo"/>
        <c:txPr>
          <a:bodyPr/>
          <a:lstStyle/>
          <a:p>
            <a:pPr>
              <a:defRPr sz="1200" b="0"/>
            </a:pPr>
            <a:endParaRPr lang="en-US"/>
          </a:p>
        </c:txPr>
        <c:crossAx val="24817024"/>
        <c:crosses val="autoZero"/>
        <c:auto val="1"/>
        <c:lblAlgn val="ctr"/>
        <c:lblOffset val="100"/>
        <c:noMultiLvlLbl val="0"/>
      </c:catAx>
      <c:valAx>
        <c:axId val="24817024"/>
        <c:scaling>
          <c:orientation val="minMax"/>
          <c:max val="100"/>
        </c:scaling>
        <c:delete val="0"/>
        <c:axPos val="l"/>
        <c:numFmt formatCode="#,##0" sourceLinked="0"/>
        <c:majorTickMark val="out"/>
        <c:minorTickMark val="none"/>
        <c:tickLblPos val="nextTo"/>
        <c:txPr>
          <a:bodyPr/>
          <a:lstStyle/>
          <a:p>
            <a:pPr>
              <a:defRPr sz="1200"/>
            </a:pPr>
            <a:endParaRPr lang="en-US"/>
          </a:p>
        </c:txPr>
        <c:crossAx val="2481548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 comorbidities</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Sheet1!$B$2:$B$5</c:f>
              <c:numCache>
                <c:formatCode>General</c:formatCode>
                <c:ptCount val="4"/>
                <c:pt idx="0">
                  <c:v>25</c:v>
                </c:pt>
                <c:pt idx="1">
                  <c:v>36</c:v>
                </c:pt>
                <c:pt idx="2">
                  <c:v>37</c:v>
                </c:pt>
                <c:pt idx="3">
                  <c:v>32</c:v>
                </c:pt>
              </c:numCache>
            </c:numRef>
          </c:val>
          <c:extLst xmlns:c16r2="http://schemas.microsoft.com/office/drawing/2015/06/chart">
            <c:ext xmlns:c16="http://schemas.microsoft.com/office/drawing/2014/chart" uri="{C3380CC4-5D6E-409C-BE32-E72D297353CC}">
              <c16:uniqueId val="{00000000-A857-4FF3-80BA-E33CF92B1F3E}"/>
            </c:ext>
          </c:extLst>
        </c:ser>
        <c:ser>
          <c:idx val="1"/>
          <c:order val="1"/>
          <c:tx>
            <c:strRef>
              <c:f>Sheet1!$C$1</c:f>
              <c:strCache>
                <c:ptCount val="1"/>
                <c:pt idx="0">
                  <c:v>2 comorbidities</c:v>
                </c:pt>
              </c:strCache>
            </c:strRef>
          </c:tx>
          <c:invertIfNegative val="0"/>
          <c:dLbls>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Sheet1!$C$2:$C$5</c:f>
              <c:numCache>
                <c:formatCode>General</c:formatCode>
                <c:ptCount val="4"/>
                <c:pt idx="0">
                  <c:v>6</c:v>
                </c:pt>
                <c:pt idx="1">
                  <c:v>17</c:v>
                </c:pt>
                <c:pt idx="2">
                  <c:v>26</c:v>
                </c:pt>
                <c:pt idx="3">
                  <c:v>22</c:v>
                </c:pt>
              </c:numCache>
            </c:numRef>
          </c:val>
          <c:extLst xmlns:c16r2="http://schemas.microsoft.com/office/drawing/2015/06/chart">
            <c:ext xmlns:c16="http://schemas.microsoft.com/office/drawing/2014/chart" uri="{C3380CC4-5D6E-409C-BE32-E72D297353CC}">
              <c16:uniqueId val="{00000001-A857-4FF3-80BA-E33CF92B1F3E}"/>
            </c:ext>
          </c:extLst>
        </c:ser>
        <c:ser>
          <c:idx val="2"/>
          <c:order val="2"/>
          <c:tx>
            <c:strRef>
              <c:f>Sheet1!$D$1</c:f>
              <c:strCache>
                <c:ptCount val="1"/>
                <c:pt idx="0">
                  <c:v>3 comorbidities</c:v>
                </c:pt>
              </c:strCache>
            </c:strRef>
          </c:tx>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Sheet1!$D$2:$D$5</c:f>
              <c:numCache>
                <c:formatCode>General</c:formatCode>
                <c:ptCount val="4"/>
                <c:pt idx="0">
                  <c:v>2</c:v>
                </c:pt>
                <c:pt idx="1">
                  <c:v>5</c:v>
                </c:pt>
                <c:pt idx="2">
                  <c:v>10</c:v>
                </c:pt>
                <c:pt idx="3">
                  <c:v>20</c:v>
                </c:pt>
              </c:numCache>
            </c:numRef>
          </c:val>
          <c:extLst xmlns:c16r2="http://schemas.microsoft.com/office/drawing/2015/06/chart">
            <c:ext xmlns:c16="http://schemas.microsoft.com/office/drawing/2014/chart" uri="{C3380CC4-5D6E-409C-BE32-E72D297353CC}">
              <c16:uniqueId val="{00000002-A857-4FF3-80BA-E33CF92B1F3E}"/>
            </c:ext>
          </c:extLst>
        </c:ser>
        <c:ser>
          <c:idx val="3"/>
          <c:order val="3"/>
          <c:tx>
            <c:strRef>
              <c:f>Sheet1!$E$1</c:f>
              <c:strCache>
                <c:ptCount val="1"/>
                <c:pt idx="0">
                  <c:v>4+ comorbidities</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857-4FF3-80BA-E33CF92B1F3E}"/>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Sheet1!$A$2:$A$5</c:f>
              <c:strCache>
                <c:ptCount val="4"/>
                <c:pt idx="0">
                  <c:v>&lt;40</c:v>
                </c:pt>
                <c:pt idx="1">
                  <c:v>40-49</c:v>
                </c:pt>
                <c:pt idx="2">
                  <c:v>50-59</c:v>
                </c:pt>
                <c:pt idx="3">
                  <c:v>60+</c:v>
                </c:pt>
              </c:strCache>
            </c:strRef>
          </c:cat>
          <c:val>
            <c:numRef>
              <c:f>Sheet1!$E$2:$E$5</c:f>
              <c:numCache>
                <c:formatCode>General</c:formatCode>
                <c:ptCount val="4"/>
                <c:pt idx="0">
                  <c:v>0.3</c:v>
                </c:pt>
                <c:pt idx="1">
                  <c:v>1</c:v>
                </c:pt>
                <c:pt idx="2">
                  <c:v>2</c:v>
                </c:pt>
                <c:pt idx="3">
                  <c:v>11</c:v>
                </c:pt>
              </c:numCache>
            </c:numRef>
          </c:val>
          <c:extLst xmlns:c16r2="http://schemas.microsoft.com/office/drawing/2015/06/chart">
            <c:ext xmlns:c16="http://schemas.microsoft.com/office/drawing/2014/chart" uri="{C3380CC4-5D6E-409C-BE32-E72D297353CC}">
              <c16:uniqueId val="{00000004-A857-4FF3-80BA-E33CF92B1F3E}"/>
            </c:ext>
          </c:extLst>
        </c:ser>
        <c:dLbls>
          <c:showLegendKey val="0"/>
          <c:showVal val="0"/>
          <c:showCatName val="0"/>
          <c:showSerName val="0"/>
          <c:showPercent val="0"/>
          <c:showBubbleSize val="0"/>
        </c:dLbls>
        <c:gapWidth val="62"/>
        <c:overlap val="100"/>
        <c:axId val="25159936"/>
        <c:axId val="25493504"/>
      </c:barChart>
      <c:catAx>
        <c:axId val="25159936"/>
        <c:scaling>
          <c:orientation val="minMax"/>
        </c:scaling>
        <c:delete val="0"/>
        <c:axPos val="b"/>
        <c:numFmt formatCode="General" sourceLinked="1"/>
        <c:majorTickMark val="out"/>
        <c:minorTickMark val="none"/>
        <c:tickLblPos val="nextTo"/>
        <c:txPr>
          <a:bodyPr/>
          <a:lstStyle/>
          <a:p>
            <a:pPr>
              <a:defRPr sz="1200" b="0"/>
            </a:pPr>
            <a:endParaRPr lang="en-US"/>
          </a:p>
        </c:txPr>
        <c:crossAx val="25493504"/>
        <c:crosses val="autoZero"/>
        <c:auto val="1"/>
        <c:lblAlgn val="ctr"/>
        <c:lblOffset val="100"/>
        <c:noMultiLvlLbl val="0"/>
      </c:catAx>
      <c:valAx>
        <c:axId val="25493504"/>
        <c:scaling>
          <c:orientation val="minMax"/>
          <c:max val="100"/>
        </c:scaling>
        <c:delete val="0"/>
        <c:axPos val="l"/>
        <c:numFmt formatCode="#,##0" sourceLinked="0"/>
        <c:majorTickMark val="out"/>
        <c:minorTickMark val="none"/>
        <c:tickLblPos val="nextTo"/>
        <c:txPr>
          <a:bodyPr/>
          <a:lstStyle/>
          <a:p>
            <a:pPr>
              <a:defRPr sz="1200"/>
            </a:pPr>
            <a:endParaRPr lang="en-US"/>
          </a:p>
        </c:txPr>
        <c:crossAx val="2515993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004553-04C5-4BB3-AD4E-8B2EF3CDDAF9}" type="datetimeFigureOut">
              <a:rPr lang="en-US" smtClean="0"/>
              <a:t>7/23/2019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6A881F-0910-47D3-BD01-4F68834EC353}" type="slidenum">
              <a:rPr lang="en-US" smtClean="0"/>
              <a:t>‹#›</a:t>
            </a:fld>
            <a:endParaRPr lang="en-US"/>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B6F0DB-E055-41D0-9102-627A646E4242}" type="datetimeFigureOut">
              <a:rPr lang="en-US" smtClean="0"/>
              <a:t>7/23/2019</a:t>
            </a:fld>
            <a:endParaRPr lang="en-US"/>
          </a:p>
        </p:txBody>
      </p:sp>
      <p:sp>
        <p:nvSpPr>
          <p:cNvPr id="4" name="Slide Image Placeholder 3"/>
          <p:cNvSpPr>
            <a:spLocks noGrp="1" noRot="1" noChangeAspect="1"/>
          </p:cNvSpPr>
          <p:nvPr>
            <p:ph type="sldImg" idx="2"/>
          </p:nvPr>
        </p:nvSpPr>
        <p:spPr>
          <a:xfrm>
            <a:off x="819150" y="619125"/>
            <a:ext cx="5372100" cy="30226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67360" y="3873500"/>
            <a:ext cx="6075680" cy="49580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4FBC3A-A12C-40F9-BB8D-BC30C7901396}" type="slidenum">
              <a:rPr lang="en-US" smtClean="0"/>
              <a:t>‹#›</a:t>
            </a:fld>
            <a:endParaRPr 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otes Placeholde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otes Placeholde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819150" y="619125"/>
            <a:ext cx="5372100" cy="3022600"/>
          </a:xfrm>
          <a:ln/>
        </p:spPr>
      </p:sp>
      <p:sp>
        <p:nvSpPr>
          <p:cNvPr id="1280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24934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819150" y="619125"/>
            <a:ext cx="5372100" cy="3022600"/>
          </a:xfrm>
          <a:ln/>
        </p:spPr>
      </p:sp>
      <p:sp>
        <p:nvSpPr>
          <p:cNvPr id="1310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819150" y="619125"/>
            <a:ext cx="5372100" cy="3022600"/>
          </a:xfrm>
          <a:ln/>
        </p:spPr>
      </p:sp>
      <p:sp>
        <p:nvSpPr>
          <p:cNvPr id="1320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otes Placeholde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406400" y="696913"/>
            <a:ext cx="6197600" cy="3486150"/>
          </a:xfrm>
          <a:ln/>
        </p:spPr>
      </p:sp>
      <p:sp>
        <p:nvSpPr>
          <p:cNvPr id="138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Arial" pitchFamily="34" charset="0"/>
              </a:rPr>
              <a:t>There are a number of immunologic and clinical features of ageing that are shared by HIV infected individuals  and the elderly.</a:t>
            </a:r>
          </a:p>
          <a:p>
            <a:endParaRPr lang="en-US" altLang="en-US" dirty="0" smtClean="0">
              <a:latin typeface="Arial" pitchFamily="34" charset="0"/>
            </a:endParaRPr>
          </a:p>
          <a:p>
            <a:r>
              <a:rPr lang="en-US" altLang="en-US" dirty="0" smtClean="0">
                <a:latin typeface="Arial" pitchFamily="34" charset="0"/>
              </a:rPr>
              <a:t>There is good evidence that changes occur in T cells as we age such as the accumulation of senescent T cells and emerging evidence of changes in monocytes. </a:t>
            </a:r>
          </a:p>
          <a:p>
            <a:endParaRPr lang="en-US" altLang="en-US" dirty="0" smtClean="0">
              <a:latin typeface="Arial" pitchFamily="34" charset="0"/>
            </a:endParaRPr>
          </a:p>
          <a:p>
            <a:r>
              <a:rPr lang="en-US" altLang="en-US" dirty="0" smtClean="0">
                <a:latin typeface="Arial" pitchFamily="34" charset="0"/>
              </a:rPr>
              <a:t>These changes are juxtaposed on evidence of  chronic inflammation </a:t>
            </a:r>
          </a:p>
          <a:p>
            <a:endParaRPr lang="en-US" altLang="en-US" dirty="0" smtClean="0">
              <a:latin typeface="Arial" pitchFamily="34" charset="0"/>
            </a:endParaRPr>
          </a:p>
          <a:p>
            <a:r>
              <a:rPr lang="en-US" altLang="en-US" dirty="0" smtClean="0">
                <a:latin typeface="Arial" pitchFamily="34" charset="0"/>
              </a:rPr>
              <a:t>and clinically associated with increased risk of infection as well as non communicable diseases of ageing</a:t>
            </a:r>
          </a:p>
        </p:txBody>
      </p:sp>
      <p:sp>
        <p:nvSpPr>
          <p:cNvPr id="138244" name="Slide Number Placeholder 3"/>
          <p:cNvSpPr>
            <a:spLocks noGrp="1"/>
          </p:cNvSpPr>
          <p:nvPr>
            <p:ph type="sldNum" sz="quarter" idx="429496729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57066" indent="-291179">
              <a:defRPr b="1">
                <a:solidFill>
                  <a:schemeClr val="tx1"/>
                </a:solidFill>
                <a:latin typeface="Arial" pitchFamily="34" charset="0"/>
                <a:ea typeface="ＭＳ Ｐゴシック" pitchFamily="34" charset="-128"/>
              </a:defRPr>
            </a:lvl2pPr>
            <a:lvl3pPr marL="1164717" indent="-232943">
              <a:defRPr b="1">
                <a:solidFill>
                  <a:schemeClr val="tx1"/>
                </a:solidFill>
                <a:latin typeface="Arial" pitchFamily="34" charset="0"/>
                <a:ea typeface="ＭＳ Ｐゴシック" pitchFamily="34" charset="-128"/>
              </a:defRPr>
            </a:lvl3pPr>
            <a:lvl4pPr marL="1630604" indent="-232943">
              <a:defRPr b="1">
                <a:solidFill>
                  <a:schemeClr val="tx1"/>
                </a:solidFill>
                <a:latin typeface="Arial" pitchFamily="34" charset="0"/>
                <a:ea typeface="ＭＳ Ｐゴシック" pitchFamily="34" charset="-128"/>
              </a:defRPr>
            </a:lvl4pPr>
            <a:lvl5pPr marL="2096491" indent="-232943">
              <a:defRPr b="1">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fld id="{82C04E28-619E-48EC-B1DB-2848ECD5EDE1}" type="slidenum">
              <a:rPr lang="en-AU" altLang="en-US">
                <a:solidFill>
                  <a:prstClr val="black"/>
                </a:solidFill>
              </a:rPr>
              <a:pPr/>
              <a:t>20</a:t>
            </a:fld>
            <a:endParaRPr lang="en-AU"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F1E65-EDB4-4BED-8B5A-F0C16CD8E84D}" type="slidenum">
              <a:rPr lang="en-CA" smtClean="0">
                <a:solidFill>
                  <a:prstClr val="black"/>
                </a:solidFill>
                <a:latin typeface="Calibri"/>
              </a:rPr>
              <a:pPr/>
              <a:t>21</a:t>
            </a:fld>
            <a:endParaRPr lang="en-CA">
              <a:solidFill>
                <a:prstClr val="black"/>
              </a:solidFill>
              <a:latin typeface="Calibri"/>
            </a:endParaRPr>
          </a:p>
        </p:txBody>
      </p:sp>
    </p:spTree>
    <p:extLst>
      <p:ext uri="{BB962C8B-B14F-4D97-AF65-F5344CB8AC3E}">
        <p14:creationId xmlns:p14="http://schemas.microsoft.com/office/powerpoint/2010/main" val="428621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8" name="Rectangle 17"/>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 name="Title 1"/>
          <p:cNvSpPr>
            <a:spLocks noGrp="1"/>
          </p:cNvSpPr>
          <p:nvPr>
            <p:ph type="ctrTitle"/>
          </p:nvPr>
        </p:nvSpPr>
        <p:spPr>
          <a:xfrm>
            <a:off x="1286770" y="1485900"/>
            <a:ext cx="6561831" cy="1428750"/>
          </a:xfrm>
        </p:spPr>
        <p:txBody>
          <a:bodyPr/>
          <a:lstStyle>
            <a:lvl1pPr>
              <a:defRPr sz="32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1117" y="3543300"/>
            <a:ext cx="6567487" cy="742950"/>
          </a:xfrm>
        </p:spPr>
        <p:txBody>
          <a:bodyPr/>
          <a:lstStyle>
            <a:lvl1pPr marL="0" indent="0" algn="l">
              <a:lnSpc>
                <a:spcPct val="90000"/>
              </a:lnSpc>
              <a:spcBef>
                <a:spcPts val="0"/>
              </a:spcBef>
              <a:buNone/>
              <a:defRPr sz="1800">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Rectangle 7"/>
          <p:cNvSpPr/>
          <p:nvPr userDrawn="1"/>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9" name="Rectangle 8"/>
          <p:cNvSpPr/>
          <p:nvPr userDrawn="1"/>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3383309834"/>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1DEE38D4-8C5F-459F-A40B-9D661F900336}"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20640894"/>
      </p:ext>
    </p:extLst>
  </p:cSld>
  <p:clrMapOvr>
    <a:masterClrMapping/>
  </p:clrMapOvr>
  <p:timing>
    <p:tnLst>
      <p:par>
        <p:cTn id="1" dur="indefinite" restart="never" nodeType="tmRoot"/>
      </p:par>
    </p:tnLst>
  </p:timing>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161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9980"/>
            <a:ext cx="9144000" cy="5143500"/>
          </a:xfrm>
          <a:prstGeom prst="rect">
            <a:avLst/>
          </a:prstGeom>
        </p:spPr>
      </p:pic>
    </p:spTree>
    <p:extLst>
      <p:ext uri="{BB962C8B-B14F-4D97-AF65-F5344CB8AC3E}">
        <p14:creationId xmlns:p14="http://schemas.microsoft.com/office/powerpoint/2010/main" val="67723773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ctrTitle" hasCustomPrompt="1"/>
          </p:nvPr>
        </p:nvSpPr>
        <p:spPr>
          <a:xfrm>
            <a:off x="685800" y="1597823"/>
            <a:ext cx="7772400" cy="1102519"/>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2914650"/>
            <a:ext cx="6400800" cy="1314450"/>
          </a:xfrm>
        </p:spPr>
        <p:txBody>
          <a:bodyPr>
            <a:normAutofit/>
          </a:bodyPr>
          <a:lstStyle>
            <a:lvl1pPr marL="0" indent="0" algn="ctr">
              <a:buNone/>
              <a:defRPr sz="2100">
                <a:solidFill>
                  <a:srgbClr val="383333"/>
                </a:solidFill>
                <a:latin typeface="Franklin Gothic Book" panose="020B0503020102020204" pitchFamily="34" charset="0"/>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4312" y="81634"/>
            <a:ext cx="2975376" cy="143455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353868139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562860" y="205979"/>
            <a:ext cx="8018280" cy="857250"/>
          </a:xfrm>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200154"/>
            <a:ext cx="8018280" cy="3394472"/>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17694507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685800" y="3305179"/>
            <a:ext cx="7772400" cy="1021556"/>
          </a:xfrm>
        </p:spPr>
        <p:txBody>
          <a:bodyPr anchor="t"/>
          <a:lstStyle>
            <a:lvl1pPr algn="l">
              <a:defRPr sz="3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180035"/>
            <a:ext cx="7772400" cy="1125140"/>
          </a:xfrm>
        </p:spPr>
        <p:txBody>
          <a:bodyPr anchor="b"/>
          <a:lstStyle>
            <a:lvl1pPr marL="0" indent="0">
              <a:buNone/>
              <a:defRPr sz="1500">
                <a:solidFill>
                  <a:srgbClr val="383333"/>
                </a:solidFill>
                <a:latin typeface="Franklin Gothic Book" panose="020B0503020102020204" pitchFamily="34" charset="0"/>
              </a:defRPr>
            </a:lvl1pPr>
            <a:lvl2pPr marL="342884" indent="0">
              <a:buNone/>
              <a:defRPr sz="1400">
                <a:solidFill>
                  <a:schemeClr val="tx1">
                    <a:tint val="75000"/>
                  </a:schemeClr>
                </a:solidFill>
              </a:defRPr>
            </a:lvl2pPr>
            <a:lvl3pPr marL="685766" indent="0">
              <a:buNone/>
              <a:defRPr sz="1200">
                <a:solidFill>
                  <a:schemeClr val="tx1">
                    <a:tint val="75000"/>
                  </a:schemeClr>
                </a:solidFill>
              </a:defRPr>
            </a:lvl3pPr>
            <a:lvl4pPr marL="1028649" indent="0">
              <a:buNone/>
              <a:defRPr sz="1100">
                <a:solidFill>
                  <a:schemeClr val="tx1">
                    <a:tint val="75000"/>
                  </a:schemeClr>
                </a:solidFill>
              </a:defRPr>
            </a:lvl4pPr>
            <a:lvl5pPr marL="1371532" indent="0">
              <a:buNone/>
              <a:defRPr sz="1100">
                <a:solidFill>
                  <a:schemeClr val="tx1">
                    <a:tint val="75000"/>
                  </a:schemeClr>
                </a:solidFill>
              </a:defRPr>
            </a:lvl5pPr>
            <a:lvl6pPr marL="1714415" indent="0">
              <a:buNone/>
              <a:defRPr sz="1100">
                <a:solidFill>
                  <a:schemeClr val="tx1">
                    <a:tint val="75000"/>
                  </a:schemeClr>
                </a:solidFill>
              </a:defRPr>
            </a:lvl6pPr>
            <a:lvl7pPr marL="2057297" indent="0">
              <a:buNone/>
              <a:defRPr sz="1100">
                <a:solidFill>
                  <a:schemeClr val="tx1">
                    <a:tint val="75000"/>
                  </a:schemeClr>
                </a:solidFill>
              </a:defRPr>
            </a:lvl7pPr>
            <a:lvl8pPr marL="2400180" indent="0">
              <a:buNone/>
              <a:defRPr sz="1100">
                <a:solidFill>
                  <a:schemeClr val="tx1">
                    <a:tint val="75000"/>
                  </a:schemeClr>
                </a:solidFill>
              </a:defRPr>
            </a:lvl8pPr>
            <a:lvl9pPr marL="2743064" indent="0">
              <a:buNone/>
              <a:defRPr sz="11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376332824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422900" y="205979"/>
            <a:ext cx="8298205" cy="857250"/>
          </a:xfrm>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9" y="1200154"/>
            <a:ext cx="3836708" cy="3394472"/>
          </a:xfrm>
        </p:spPr>
        <p:txBody>
          <a:bodyPr/>
          <a:lstStyle>
            <a:lvl1pPr>
              <a:defRPr sz="2100">
                <a:latin typeface="Franklin Gothic Book" panose="020B0503020102020204" pitchFamily="34" charset="0"/>
              </a:defRPr>
            </a:lvl1pPr>
            <a:lvl2pPr>
              <a:defRPr sz="1800">
                <a:latin typeface="Franklin Gothic Book" panose="020B0503020102020204" pitchFamily="34" charset="0"/>
              </a:defRPr>
            </a:lvl2pPr>
            <a:lvl3pPr>
              <a:defRPr sz="1500">
                <a:latin typeface="Franklin Gothic Book" panose="020B0503020102020204" pitchFamily="34" charset="0"/>
              </a:defRPr>
            </a:lvl3pPr>
            <a:lvl4pPr>
              <a:defRPr sz="1400">
                <a:latin typeface="Franklin Gothic Book" panose="020B0503020102020204" pitchFamily="34" charset="0"/>
              </a:defRPr>
            </a:lvl4pPr>
            <a:lvl5pPr>
              <a:defRPr sz="1400">
                <a:latin typeface="Franklin Gothic Book" panose="020B0503020102020204" pitchFamily="34" charset="0"/>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200154"/>
            <a:ext cx="4038600" cy="3394472"/>
          </a:xfrm>
        </p:spPr>
        <p:txBody>
          <a:bodyPr/>
          <a:lstStyle>
            <a:lvl1pPr>
              <a:defRPr sz="2100">
                <a:solidFill>
                  <a:srgbClr val="383333"/>
                </a:solidFill>
                <a:latin typeface="Franklin Gothic Book" panose="020B0503020102020204" pitchFamily="34" charset="0"/>
              </a:defRPr>
            </a:lvl1pPr>
            <a:lvl2pPr>
              <a:defRPr sz="1800">
                <a:solidFill>
                  <a:srgbClr val="383333"/>
                </a:solidFill>
                <a:latin typeface="Franklin Gothic Book" panose="020B0503020102020204" pitchFamily="34" charset="0"/>
              </a:defRPr>
            </a:lvl2pPr>
            <a:lvl3pPr>
              <a:defRPr sz="1500">
                <a:solidFill>
                  <a:srgbClr val="383333"/>
                </a:solidFill>
                <a:latin typeface="Franklin Gothic Book" panose="020B0503020102020204" pitchFamily="34" charset="0"/>
              </a:defRPr>
            </a:lvl3pPr>
            <a:lvl4pPr>
              <a:defRPr sz="1400">
                <a:solidFill>
                  <a:srgbClr val="383333"/>
                </a:solidFill>
                <a:latin typeface="Franklin Gothic Book" panose="020B0503020102020204" pitchFamily="34" charset="0"/>
              </a:defRPr>
            </a:lvl4pPr>
            <a:lvl5pPr>
              <a:defRPr sz="1400">
                <a:solidFill>
                  <a:srgbClr val="383333"/>
                </a:solidFill>
                <a:latin typeface="Franklin Gothic Book" panose="020B0503020102020204" pitchFamily="34" charset="0"/>
              </a:defRPr>
            </a:lvl5pPr>
            <a:lvl6pPr>
              <a:defRPr sz="1400"/>
            </a:lvl6pPr>
            <a:lvl7pPr>
              <a:defRPr sz="1400"/>
            </a:lvl7pPr>
            <a:lvl8pPr>
              <a:defRPr sz="1400"/>
            </a:lvl8pPr>
            <a:lvl9pPr>
              <a:defRPr sz="14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186719983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151338"/>
            <a:ext cx="3838296"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smtClean="0"/>
              <a:t>Edit Master text styles</a:t>
            </a:r>
          </a:p>
        </p:txBody>
      </p:sp>
      <p:sp>
        <p:nvSpPr>
          <p:cNvPr id="4" name="Content Placeholder 3"/>
          <p:cNvSpPr>
            <a:spLocks noGrp="1"/>
          </p:cNvSpPr>
          <p:nvPr>
            <p:ph sz="half" idx="2"/>
          </p:nvPr>
        </p:nvSpPr>
        <p:spPr>
          <a:xfrm>
            <a:off x="568241" y="1631156"/>
            <a:ext cx="3838296"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39385" y="1151338"/>
            <a:ext cx="4041775" cy="47982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smtClean="0"/>
              <a:t>Edit Master text styles</a:t>
            </a:r>
          </a:p>
        </p:txBody>
      </p:sp>
      <p:sp>
        <p:nvSpPr>
          <p:cNvPr id="6" name="Content Placeholder 5"/>
          <p:cNvSpPr>
            <a:spLocks noGrp="1"/>
          </p:cNvSpPr>
          <p:nvPr>
            <p:ph sz="quarter" idx="4"/>
          </p:nvPr>
        </p:nvSpPr>
        <p:spPr>
          <a:xfrm>
            <a:off x="453938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274455480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262791672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597973" y="204788"/>
            <a:ext cx="2797026" cy="871538"/>
          </a:xfrm>
        </p:spPr>
        <p:txBody>
          <a:bodyPr anchor="b"/>
          <a:lstStyle>
            <a:lvl1pPr algn="l">
              <a:defRPr sz="15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5" y="204792"/>
            <a:ext cx="5111750" cy="4389835"/>
          </a:xfrm>
        </p:spPr>
        <p:txBody>
          <a:bodyPr/>
          <a:lstStyle>
            <a:lvl1pPr>
              <a:defRPr sz="2400">
                <a:solidFill>
                  <a:srgbClr val="383333"/>
                </a:solidFill>
                <a:latin typeface="Franklin Gothic Book" panose="020B0503020102020204" pitchFamily="34" charset="0"/>
              </a:defRPr>
            </a:lvl1pPr>
            <a:lvl2pPr>
              <a:defRPr sz="2100">
                <a:solidFill>
                  <a:srgbClr val="383333"/>
                </a:solidFill>
                <a:latin typeface="Franklin Gothic Book" panose="020B0503020102020204" pitchFamily="34" charset="0"/>
              </a:defRPr>
            </a:lvl2pPr>
            <a:lvl3pPr>
              <a:defRPr sz="1800">
                <a:solidFill>
                  <a:srgbClr val="383333"/>
                </a:solidFill>
                <a:latin typeface="Franklin Gothic Book" panose="020B0503020102020204" pitchFamily="34" charset="0"/>
              </a:defRPr>
            </a:lvl3pPr>
            <a:lvl4pPr>
              <a:defRPr sz="1500">
                <a:solidFill>
                  <a:srgbClr val="383333"/>
                </a:solidFill>
                <a:latin typeface="Franklin Gothic Book" panose="020B0503020102020204" pitchFamily="34" charset="0"/>
              </a:defRPr>
            </a:lvl4pPr>
            <a:lvl5pPr>
              <a:defRPr sz="1500">
                <a:solidFill>
                  <a:srgbClr val="383333"/>
                </a:solidFill>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076328"/>
            <a:ext cx="2797026" cy="3518297"/>
          </a:xfrm>
        </p:spPr>
        <p:txBody>
          <a:bodyPr/>
          <a:lstStyle>
            <a:lvl1pPr marL="0" indent="0">
              <a:buNone/>
              <a:defRPr sz="1100">
                <a:solidFill>
                  <a:srgbClr val="383333"/>
                </a:solidFill>
                <a:latin typeface="Franklin Gothic Book" panose="020B0503020102020204" pitchFamily="34" charset="0"/>
              </a:defRPr>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159207362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1828800" y="3600451"/>
            <a:ext cx="5486400" cy="425054"/>
          </a:xfrm>
        </p:spPr>
        <p:txBody>
          <a:bodyPr anchor="b"/>
          <a:lstStyle>
            <a:lvl1pPr algn="l">
              <a:defRPr sz="15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9581"/>
            <a:ext cx="5486400" cy="3086100"/>
          </a:xfrm>
        </p:spPr>
        <p:txBody>
          <a:bodyPr/>
          <a:lstStyle>
            <a:lvl1pPr marL="0" indent="0">
              <a:buNone/>
              <a:defRPr sz="2400">
                <a:latin typeface="Franklin Gothic Book" panose="020B0503020102020204" pitchFamily="34"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4025507"/>
            <a:ext cx="5486400" cy="603647"/>
          </a:xfrm>
        </p:spPr>
        <p:txBody>
          <a:bodyPr/>
          <a:lstStyle>
            <a:lvl1pPr marL="0" indent="0">
              <a:buNone/>
              <a:defRPr sz="1100">
                <a:solidFill>
                  <a:srgbClr val="383333"/>
                </a:solidFill>
                <a:latin typeface="Franklin Gothic Book" panose="020B0503020102020204" pitchFamily="34" charset="0"/>
              </a:defRPr>
            </a:lvl1pPr>
            <a:lvl2pPr marL="342884" indent="0">
              <a:buNone/>
              <a:defRPr sz="900"/>
            </a:lvl2pPr>
            <a:lvl3pPr marL="685766" indent="0">
              <a:buNone/>
              <a:defRPr sz="800"/>
            </a:lvl3pPr>
            <a:lvl4pPr marL="1028649" indent="0">
              <a:buNone/>
              <a:defRPr sz="700"/>
            </a:lvl4pPr>
            <a:lvl5pPr marL="1371532" indent="0">
              <a:buNone/>
              <a:defRPr sz="700"/>
            </a:lvl5pPr>
            <a:lvl6pPr marL="1714415" indent="0">
              <a:buNone/>
              <a:defRPr sz="700"/>
            </a:lvl6pPr>
            <a:lvl7pPr marL="2057297" indent="0">
              <a:buNone/>
              <a:defRPr sz="700"/>
            </a:lvl7pPr>
            <a:lvl8pPr marL="2400180" indent="0">
              <a:buNone/>
              <a:defRPr sz="700"/>
            </a:lvl8pPr>
            <a:lvl9pPr marL="2743064" indent="0">
              <a:buNone/>
              <a:defRPr sz="7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2003198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B1F144DD-679A-40D3-8399-EF9C34627916}" type="datetime1">
              <a:rPr lang="en-US" smtClean="0"/>
              <a:t>7/23/2019</a:t>
            </a:fld>
            <a:endParaRPr lang="en-US"/>
          </a:p>
        </p:txBody>
      </p:sp>
      <p:sp>
        <p:nvSpPr>
          <p:cNvPr id="11" name="Footer Placeholder 10"/>
          <p:cNvSpPr>
            <a:spLocks noGrp="1"/>
          </p:cNvSpPr>
          <p:nvPr>
            <p:ph type="ftr" sz="quarter" idx="11"/>
          </p:nvPr>
        </p:nvSpPr>
        <p:spPr/>
        <p:txBody>
          <a:bodyPr/>
          <a:lstStyle/>
          <a:p>
            <a:r>
              <a:rPr lang="en-US" smtClean="0"/>
              <a:t>Author’s Last Name, Conference Name, Year, Presentation #</a:t>
            </a:r>
            <a:endParaRPr lang="en-US" dirty="0"/>
          </a:p>
        </p:txBody>
      </p:sp>
      <p:sp>
        <p:nvSpPr>
          <p:cNvPr id="12" name="Slide Number Placeholder 11"/>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1034706869"/>
      </p:ext>
    </p:extLst>
  </p:cSld>
  <p:clrMapOvr>
    <a:masterClrMapping/>
  </p:clrMapOvr>
  <p:timing>
    <p:tnLst>
      <p:par>
        <p:cTn id="1" dur="indefinite" restart="never" nodeType="tmRoot"/>
      </p:par>
    </p:tnLst>
  </p:timing>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200154"/>
            <a:ext cx="8018313" cy="3394472"/>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289891525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1" y="4583997"/>
            <a:ext cx="9260762" cy="559504"/>
          </a:xfrm>
          <a:prstGeom prst="rect">
            <a:avLst/>
          </a:prstGeom>
        </p:spPr>
      </p:pic>
      <p:sp>
        <p:nvSpPr>
          <p:cNvPr id="2" name="Title 1"/>
          <p:cNvSpPr>
            <a:spLocks noGrp="1"/>
          </p:cNvSpPr>
          <p:nvPr>
            <p:ph type="title" hasCustomPrompt="1"/>
          </p:nvPr>
        </p:nvSpPr>
        <p:spPr/>
        <p:txBody>
          <a:bodyPr>
            <a:normAutofit/>
          </a:bodyPr>
          <a:lstStyle>
            <a:lvl1pPr>
              <a:defRPr sz="3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8"/>
            <a:ext cx="3248766" cy="635132"/>
          </a:xfrm>
          <a:prstGeom prst="rect">
            <a:avLst/>
          </a:prstGeom>
        </p:spPr>
      </p:pic>
    </p:spTree>
    <p:extLst>
      <p:ext uri="{BB962C8B-B14F-4D97-AF65-F5344CB8AC3E}">
        <p14:creationId xmlns:p14="http://schemas.microsoft.com/office/powerpoint/2010/main" val="332752659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9B4B3-8013-4CF2-8A36-F10FEB4E529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8406C37-80D1-4D67-B3B1-7D9059C8B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C13A3797-A02B-4022-BC00-11B507409713}"/>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9360987-8607-4DB9-88ED-CC3A8F39E0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3CB15C3-6211-4677-A4DD-B82D983EA12B}"/>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6221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AAD868-C5F6-459B-B7CF-5AEF8BFEA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D9BC241-7C80-451B-900E-B8A38CAFEF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5FC89D-B95E-4538-9472-E3AE56CB84B4}"/>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C0341EA-4DB8-430B-9A3B-162C469AA9A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C6A4465-F1E1-4C59-8519-4037748D93A0}"/>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944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05263E-0D41-44C3-9277-60172B61B90A}"/>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B4B4F2D6-CDAA-4BD4-9221-CE25D205C62E}"/>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DF19B4F-56D0-45CC-8B1E-0EA8AB1BDA80}"/>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9E24E85-2482-47BE-B5FE-382DF5E70E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4B4DD86-9108-487A-8DC2-8CEE53315775}"/>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353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8F3F2D-9BC3-42DE-A4C7-E54A9117D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342B3FA-68CF-43EB-9806-993D976FC87B}"/>
              </a:ext>
            </a:extLst>
          </p:cNvPr>
          <p:cNvSpPr>
            <a:spLocks noGrp="1"/>
          </p:cNvSpPr>
          <p:nvPr>
            <p:ph sz="half" idx="1"/>
          </p:nvPr>
        </p:nvSpPr>
        <p:spPr>
          <a:xfrm>
            <a:off x="6286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63F7BE9-2E9B-4DC1-B277-96E0EF281716}"/>
              </a:ext>
            </a:extLst>
          </p:cNvPr>
          <p:cNvSpPr>
            <a:spLocks noGrp="1"/>
          </p:cNvSpPr>
          <p:nvPr>
            <p:ph sz="half" idx="2"/>
          </p:nvPr>
        </p:nvSpPr>
        <p:spPr>
          <a:xfrm>
            <a:off x="4629150" y="1369218"/>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52228E1-578E-4FEA-9149-C9AF9CFF98C5}"/>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51070A8-E52A-487B-86E1-726CE818946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28741D7-B71A-479F-9B2D-EFBD30BED10D}"/>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015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A7828C-7058-4957-B1E6-DD1DFA23797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4384322-8E51-4FE8-9712-D654D2CC8B1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08887EC5-C4C2-44DA-A534-FEBFF6ABC03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7BFA8BE-1ED9-4D60-89A1-8CA7E09B9C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95B00D5E-0859-4459-B072-13A2264A2EB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1045AC-64FB-4ECE-9380-12A5C38AE23C}"/>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6E320AF9-2256-4068-A2F7-899DFABD7DC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129C2504-0793-417B-B2C2-331989942072}"/>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2593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6097D-175B-4ACC-A03E-04EAE2E222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3029EFA-3F85-48F1-8533-9E8412399396}"/>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0A8FF35-322A-4304-A54C-5C6BDB65796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9E6ECE09-F1A8-4779-AC8E-20DE5C0A932A}"/>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194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4FE1ADD-C8A1-4B10-A2AD-835EADE8A78B}"/>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A96129B2-A12B-46D1-B966-750F4DBD9B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6447E5AA-35C2-4B43-8381-9D65C25A6AE3}"/>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170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9819EB-2E5A-4B04-BAE0-76FE6A77AF3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8D03065F-ADB0-4D0A-B71E-3A64EF131BC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E6D36F4-83C7-4E7B-89E7-B2251A9971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0C36CFDE-F4B9-45E6-A5C4-A70EB8A4B6C4}"/>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F26887F-9C71-47A5-99CC-27B0A2D0EE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6A94D9-68A1-43A8-91AB-396332CB295A}"/>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153DEA21-E99D-4CC0-BB87-33DBCAE525BB}" type="datetime1">
              <a:rPr lang="en-US" smtClean="0"/>
              <a:t>7/23/2019</a:t>
            </a:fld>
            <a:endParaRPr lang="en-US"/>
          </a:p>
        </p:txBody>
      </p:sp>
      <p:sp>
        <p:nvSpPr>
          <p:cNvPr id="7" name="Footer Placeholder 6"/>
          <p:cNvSpPr>
            <a:spLocks noGrp="1"/>
          </p:cNvSpPr>
          <p:nvPr>
            <p:ph type="ftr" sz="quarter" idx="11"/>
          </p:nvPr>
        </p:nvSpPr>
        <p:spPr/>
        <p:txBody>
          <a:bodyPr/>
          <a:lstStyle/>
          <a:p>
            <a:r>
              <a:rPr lang="en-US" smtClean="0"/>
              <a:t>Author’s Last Name, Conference Name, Year, Presentation #</a:t>
            </a:r>
            <a:endParaRPr lang="en-US" dirty="0"/>
          </a:p>
        </p:txBody>
      </p:sp>
      <p:sp>
        <p:nvSpPr>
          <p:cNvPr id="8" name="Slide Number Placeholder 7"/>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4121136241"/>
      </p:ext>
    </p:extLst>
  </p:cSld>
  <p:clrMapOvr>
    <a:masterClrMapping/>
  </p:clrMapOvr>
  <p:timing>
    <p:tnLst>
      <p:par>
        <p:cTn id="1" dur="indefinite" restart="never" nodeType="tmRoot"/>
      </p:par>
    </p:tnLst>
  </p:timing>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CCEB6-EB25-4EBC-B5BE-8B698C52BA2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B8634CB4-8ED2-4C18-9D8E-E0AF815F0FB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817F099-D321-465C-85D7-D1AF74020E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C1F3502D-5B8A-4C91-A04C-F6014E91EF46}"/>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8522FB4-0D83-4972-AD7D-FB4E2C0084C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2215FA2-03C6-4E21-A88F-CB3C13EC30FF}"/>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337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45DB8-D294-40DD-9A7A-F906457D7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E74FD71-14BA-4CED-9198-5848FBCD59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9F9256-47E7-4CF7-84A7-FC02FC07EAB2}"/>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F3A6B2B-02B0-40C0-B511-0D25B123FA6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2D0498B-0257-4CFF-8C12-94E745C701D2}"/>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369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AD900CE-3E97-41DC-A9A2-242F4F1BC4F0}"/>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C1DB7D3-8C86-4B36-8EAD-A340272FD17F}"/>
              </a:ext>
            </a:extLst>
          </p:cNvPr>
          <p:cNvSpPr>
            <a:spLocks noGrp="1"/>
          </p:cNvSpPr>
          <p:nvPr>
            <p:ph type="body" orient="vert" idx="1"/>
          </p:nvPr>
        </p:nvSpPr>
        <p:spPr>
          <a:xfrm>
            <a:off x="628650" y="273843"/>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838238-4C55-487C-883A-CF09DEB2A7C2}"/>
              </a:ext>
            </a:extLst>
          </p:cNvPr>
          <p:cNvSpPr>
            <a:spLocks noGrp="1"/>
          </p:cNvSpPr>
          <p:nvPr>
            <p:ph type="dt" sz="half" idx="10"/>
          </p:nvPr>
        </p:nvSpPr>
        <p:spPr/>
        <p:txBody>
          <a:bodyPr/>
          <a:lstStyle/>
          <a:p>
            <a:fld id="{E656DEBD-4107-4F09-A0D7-4E361707DF66}"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151FC8C-F637-44F8-8519-2A3C28D7B9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B4CC569-BC66-42BA-B8D8-C55CE04D43A4}"/>
              </a:ext>
            </a:extLst>
          </p:cNvPr>
          <p:cNvSpPr>
            <a:spLocks noGrp="1"/>
          </p:cNvSpPr>
          <p:nvPr>
            <p:ph type="sldNum" sz="quarter" idx="12"/>
          </p:nvPr>
        </p:nvSpPr>
        <p:spPr/>
        <p:txBody>
          <a:bodyPr/>
          <a:lstStyle/>
          <a:p>
            <a:fld id="{5F6FF6D8-6881-4410-BC8C-F48EAC1D35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09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763A0AD2-A84D-412B-944D-856EF551AE2F}" type="datetime1">
              <a:rPr lang="en-US" smtClean="0"/>
              <a:t>7/23/2019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dirty="0"/>
          </a:p>
        </p:txBody>
      </p:sp>
      <p:sp>
        <p:nvSpPr>
          <p:cNvPr id="9" name="Slide Number Placeholder 8"/>
          <p:cNvSpPr>
            <a:spLocks noGrp="1"/>
          </p:cNvSpPr>
          <p:nvPr>
            <p:ph type="sldNum" sz="quarter" idx="16"/>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3956201342"/>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56219-472F-4C4F-BCD5-CF779ADE2DAF}" type="datetime1">
              <a:rPr lang="en-US" smtClean="0"/>
              <a:t>7/23/2019</a:t>
            </a:fld>
            <a:endParaRPr lang="en-US"/>
          </a:p>
        </p:txBody>
      </p:sp>
      <p:sp>
        <p:nvSpPr>
          <p:cNvPr id="6" name="Footer Placeholder 5"/>
          <p:cNvSpPr>
            <a:spLocks noGrp="1"/>
          </p:cNvSpPr>
          <p:nvPr>
            <p:ph type="ftr" sz="quarter" idx="11"/>
          </p:nvPr>
        </p:nvSpPr>
        <p:spPr/>
        <p:txBody>
          <a:bodyPr/>
          <a:lstStyle/>
          <a:p>
            <a:r>
              <a:rPr lang="en-US" smtClean="0"/>
              <a:t>Author’s Last Name, Conference Name, Year, Presentation #</a:t>
            </a:r>
            <a:endParaRPr lang="en-US" dirty="0"/>
          </a:p>
        </p:txBody>
      </p:sp>
      <p:sp>
        <p:nvSpPr>
          <p:cNvPr id="7" name="Slide Number Placeholder 6"/>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1417606719"/>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5CD62BA-6B03-4261-A7F0-D9E47EB1C913}"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289854166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Picture Placeholder 2"/>
          <p:cNvSpPr>
            <a:spLocks noGrp="1"/>
          </p:cNvSpPr>
          <p:nvPr>
            <p:ph type="pic" idx="1"/>
          </p:nvPr>
        </p:nvSpPr>
        <p:spPr>
          <a:xfrm>
            <a:off x="457200" y="1143002"/>
            <a:ext cx="5943600" cy="3489385"/>
          </a:xfrm>
        </p:spPr>
        <p:txBody>
          <a:bodyPr tIns="365742"/>
          <a:lstStyle>
            <a:lvl1pPr marL="0" indent="0" algn="ctr">
              <a:buNone/>
              <a:defRPr sz="20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A4695A-5079-40AE-8F08-9FB20ED1EE2F}"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3154399677"/>
      </p:ext>
    </p:extLst>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7E172274-598C-486B-B123-C32DB1B4A59B}"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538972987"/>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D27E5484-7E11-4D63-A351-63239B5F8E44}"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804810732"/>
      </p:ext>
    </p:extLst>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AE316-D260-4BDE-88B9-20773EC4FEB1}" type="datetime1">
              <a:rPr lang="en-US" smtClean="0"/>
              <a:t>7/23/2019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2089092383"/>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9"/>
            <a:ext cx="8229600" cy="50742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44938" y="4902994"/>
            <a:ext cx="609600" cy="126206"/>
          </a:xfrm>
        </p:spPr>
        <p:txBody>
          <a:bodyPr/>
          <a:lstStyle/>
          <a:p>
            <a:fld id="{23608FE0-1878-4473-BC7A-8428856A701C}" type="datetime1">
              <a:rPr lang="en-US" smtClean="0"/>
              <a:t>7/23/2019</a:t>
            </a:fld>
            <a:endParaRPr lang="en-US"/>
          </a:p>
        </p:txBody>
      </p:sp>
      <p:sp>
        <p:nvSpPr>
          <p:cNvPr id="8" name="Footer Placeholder 7"/>
          <p:cNvSpPr>
            <a:spLocks noGrp="1"/>
          </p:cNvSpPr>
          <p:nvPr>
            <p:ph type="ftr" sz="quarter" idx="11"/>
          </p:nvPr>
        </p:nvSpPr>
        <p:spPr>
          <a:xfrm>
            <a:off x="457200" y="4902994"/>
            <a:ext cx="3048000" cy="123444"/>
          </a:xfrm>
        </p:spPr>
        <p:txBody>
          <a:bodyPr/>
          <a:lstStyle>
            <a:lvl1pPr algn="l">
              <a:defRPr/>
            </a:lvl1pPr>
          </a:lstStyle>
          <a:p>
            <a:r>
              <a:rPr lang="en-US" smtClean="0"/>
              <a:t>Author’s Last Name, Conference Name, Year, Presentation #</a:t>
            </a:r>
            <a:endParaRPr lang="en-US" dirty="0"/>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1339985269"/>
      </p:ext>
    </p:extLst>
  </p:cSld>
  <p:clrMapOvr>
    <a:masterClrMapping/>
  </p:clrMapOvr>
  <p:timing>
    <p:tnLst>
      <p:par>
        <p:cTn id="1" dur="indefinite" restart="never" nodeType="tmRoot"/>
      </p:par>
    </p:tnLst>
  </p:timing>
  <p:hf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47"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2907"/>
            <a:ext cx="685800" cy="42862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2907"/>
            <a:ext cx="7162800" cy="4286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2F88C-E557-4E28-AF44-DBD14F4C6F01}" type="datetime1">
              <a:rPr lang="en-US" smtClean="0"/>
              <a:t>7/23/2019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2863101912"/>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7/23/2019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3033137923"/>
      </p:ext>
    </p:extLst>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152405" y="4629150"/>
            <a:ext cx="7391400" cy="400050"/>
          </a:xfrm>
        </p:spPr>
        <p:txBody>
          <a:bodyPr anchor="b"/>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712312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2177160" y="4629150"/>
            <a:ext cx="5366657" cy="400050"/>
          </a:xfrm>
        </p:spPr>
        <p:txBody>
          <a:bodyPr anchor="b"/>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232953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41" y="285750"/>
            <a:ext cx="8467725" cy="628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8" y="1201341"/>
            <a:ext cx="4119562"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1" y="1201341"/>
            <a:ext cx="412115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2685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ptback-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6700" cy="515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51564" y="3493294"/>
            <a:ext cx="2501900" cy="1401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eaLnBrk="0" hangingPunct="0">
              <a:defRPr/>
            </a:pPr>
            <a:endParaRPr lang="en-US">
              <a:solidFill>
                <a:srgbClr val="FFFFFF"/>
              </a:solidFill>
            </a:endParaRPr>
          </a:p>
        </p:txBody>
      </p:sp>
      <p:sp>
        <p:nvSpPr>
          <p:cNvPr id="2" name="Title 1"/>
          <p:cNvSpPr>
            <a:spLocks noGrp="1"/>
          </p:cNvSpPr>
          <p:nvPr>
            <p:ph type="ctrTitle"/>
          </p:nvPr>
        </p:nvSpPr>
        <p:spPr>
          <a:xfrm>
            <a:off x="685802" y="1076488"/>
            <a:ext cx="5776975" cy="1611476"/>
          </a:xfrm>
        </p:spPr>
        <p:txBody>
          <a:bodyPr>
            <a:normAutofit/>
          </a:bodyPr>
          <a:lstStyle>
            <a:lvl1pPr algn="l">
              <a:lnSpc>
                <a:spcPts val="4800"/>
              </a:lnSpc>
              <a:defRPr sz="4500" b="1">
                <a:solidFill>
                  <a:srgbClr val="FFFFFF"/>
                </a:solidFill>
                <a:latin typeface="Times New Roman"/>
                <a:cs typeface="Times New Roman"/>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779306"/>
            <a:ext cx="4681000" cy="1343981"/>
          </a:xfrm>
        </p:spPr>
        <p:txBody>
          <a:bodyPr>
            <a:normAutofit/>
          </a:bodyPr>
          <a:lstStyle>
            <a:lvl1pPr marL="0" indent="0" algn="l">
              <a:lnSpc>
                <a:spcPts val="2700"/>
              </a:lnSpc>
              <a:buNone/>
              <a:defRPr sz="2300">
                <a:solidFill>
                  <a:srgbClr val="FFFFFF"/>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2884" y="3086100"/>
            <a:ext cx="18192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8614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7" descr="pptbacktoc-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6700" cy="515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smtClean="0"/>
              <a:t>Click to edit Master title style</a:t>
            </a:r>
            <a:endParaRPr lang="en-US" dirty="0"/>
          </a:p>
        </p:txBody>
      </p:sp>
      <p:sp>
        <p:nvSpPr>
          <p:cNvPr id="8" name="Content Placeholder 7"/>
          <p:cNvSpPr>
            <a:spLocks noGrp="1"/>
          </p:cNvSpPr>
          <p:nvPr>
            <p:ph sz="quarter" idx="10"/>
          </p:nvPr>
        </p:nvSpPr>
        <p:spPr>
          <a:xfrm>
            <a:off x="457200" y="1120189"/>
            <a:ext cx="8229600" cy="3516200"/>
          </a:xfrm>
        </p:spPr>
        <p:txBody>
          <a:bodyPr>
            <a:normAutofit/>
          </a:bodyPr>
          <a:lstStyle>
            <a:lvl1pPr marL="457178" indent="-457178">
              <a:lnSpc>
                <a:spcPct val="150000"/>
              </a:lnSpc>
              <a:buSzPct val="100000"/>
              <a:buFont typeface="+mj-lt"/>
              <a:buAutoNum type="arabicPeriod"/>
              <a:defRPr sz="2300">
                <a:solidFill>
                  <a:schemeClr val="bg1"/>
                </a:solidFill>
              </a:defRPr>
            </a:lvl1pPr>
            <a:lvl2pPr marL="800060" indent="-342884">
              <a:buFont typeface="+mj-lt"/>
              <a:buAutoNum type="arabicPeriod"/>
              <a:defRPr>
                <a:solidFill>
                  <a:schemeClr val="bg1"/>
                </a:solidFill>
              </a:defRPr>
            </a:lvl2pPr>
            <a:lvl3pPr marL="1257238" indent="-342884">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1807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n>
                  <a:noFill/>
                </a:ln>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1"/>
          </p:nvPr>
        </p:nvSpPr>
        <p:spPr/>
        <p:txBody>
          <a:bodyPr/>
          <a:lstStyle>
            <a:lvl1pPr eaLnBrk="1" hangingPunct="1">
              <a:defRPr sz="2400">
                <a:solidFill>
                  <a:schemeClr val="tx1"/>
                </a:solidFill>
              </a:defRPr>
            </a:lvl1pPr>
          </a:lstStyle>
          <a:p>
            <a:pPr>
              <a:defRPr/>
            </a:pPr>
            <a:fld id="{E93FFF71-9851-7D44-BAEF-6C6364DCC63A}" type="slidenum">
              <a:rPr lang="en-US" smtClean="0">
                <a:solidFill>
                  <a:srgbClr val="000000"/>
                </a:solidFill>
              </a:rPr>
              <a:pPr>
                <a:defRPr/>
              </a:pPr>
              <a:t>‹#›</a:t>
            </a:fld>
            <a:endParaRPr lang="en-US" dirty="0">
              <a:solidFill>
                <a:srgbClr val="000000"/>
              </a:solidFill>
            </a:endParaRPr>
          </a:p>
        </p:txBody>
      </p:sp>
      <p:sp>
        <p:nvSpPr>
          <p:cNvPr id="6" name="Content Placeholder 2"/>
          <p:cNvSpPr>
            <a:spLocks noGrp="1"/>
          </p:cNvSpPr>
          <p:nvPr>
            <p:ph idx="1"/>
          </p:nvPr>
        </p:nvSpPr>
        <p:spPr>
          <a:xfrm>
            <a:off x="457200" y="1119817"/>
            <a:ext cx="8229600" cy="3394472"/>
          </a:xfrm>
        </p:spPr>
        <p:txBody>
          <a:bodyPr/>
          <a:lstStyle>
            <a:lvl1pPr>
              <a:lnSpc>
                <a:spcPct val="100000"/>
              </a:lnSpc>
              <a:defRPr sz="2800"/>
            </a:lvl1pPr>
            <a:lvl2pPr>
              <a:defRPr sz="2400"/>
            </a:lvl2pPr>
            <a:lvl4pPr>
              <a:defRPr>
                <a:latin typeface="Arial"/>
                <a:cs typeface="Aria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4653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19817"/>
            <a:ext cx="8229600" cy="3394472"/>
          </a:xfrm>
        </p:spPr>
        <p:txBody>
          <a:bodyPr/>
          <a:lstStyle>
            <a:lvl1pPr>
              <a:lnSpc>
                <a:spcPct val="100000"/>
              </a:lnSpc>
              <a:spcBef>
                <a:spcPts val="1872"/>
              </a:spcBef>
              <a:defRPr/>
            </a:lvl1pPr>
            <a:lvl4pPr>
              <a:defRPr>
                <a:latin typeface="Arial"/>
                <a:cs typeface="Aria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eaLnBrk="1" hangingPunct="1">
              <a:defRPr/>
            </a:lvl1pPr>
          </a:lstStyle>
          <a:p>
            <a:pPr>
              <a:defRPr/>
            </a:pPr>
            <a:endParaRPr lang="en-US"/>
          </a:p>
        </p:txBody>
      </p:sp>
      <p:sp>
        <p:nvSpPr>
          <p:cNvPr id="5" name="Slide Number Placeholder 5"/>
          <p:cNvSpPr>
            <a:spLocks noGrp="1"/>
          </p:cNvSpPr>
          <p:nvPr>
            <p:ph type="sldNum" sz="quarter" idx="11"/>
          </p:nvPr>
        </p:nvSpPr>
        <p:spPr/>
        <p:txBody>
          <a:bodyPr/>
          <a:lstStyle>
            <a:lvl1pPr eaLnBrk="1" hangingPunct="1">
              <a:defRPr sz="1800">
                <a:solidFill>
                  <a:schemeClr val="tx1"/>
                </a:solidFill>
              </a:defRPr>
            </a:lvl1pPr>
          </a:lstStyle>
          <a:p>
            <a:pPr>
              <a:defRPr/>
            </a:pPr>
            <a:fld id="{86D02394-ADC7-0A4F-A296-550F34D3671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3365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3C2E4-53E7-4356-B875-C431A727583F}" type="datetimeFigureOut">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3789A-0C33-4B44-BC3D-7C0F873A0385}" type="slidenum">
              <a:rPr lang="en-US"/>
              <a:pPr/>
              <a:t>‹#›</a:t>
            </a:fld>
            <a:endParaRPr lang="en-US"/>
          </a:p>
        </p:txBody>
      </p:sp>
    </p:spTree>
    <p:extLst>
      <p:ext uri="{BB962C8B-B14F-4D97-AF65-F5344CB8AC3E}">
        <p14:creationId xmlns:p14="http://schemas.microsoft.com/office/powerpoint/2010/main" val="240500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3BC98-87B0-4CBB-BA11-94DE24705C0C}" type="datetime1">
              <a:rPr lang="en-US" smtClean="0"/>
              <a:t>7/23/2019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dirty="0"/>
          </a:p>
        </p:txBody>
      </p:sp>
      <p:sp>
        <p:nvSpPr>
          <p:cNvPr id="9" name="Slide Number Placeholder 8"/>
          <p:cNvSpPr>
            <a:spLocks noGrp="1"/>
          </p:cNvSpPr>
          <p:nvPr>
            <p:ph type="sldNum" sz="quarter" idx="12"/>
          </p:nvPr>
        </p:nvSpPr>
        <p:spPr/>
        <p:txBody>
          <a:bodyPr/>
          <a:lstStyle/>
          <a:p>
            <a:fld id="{94BD5F9E-BC76-487B-A2BC-019AD28A14BF}" type="slidenum">
              <a:rPr lang="en-US" smtClean="0"/>
              <a:pPr/>
              <a:t>‹#›</a:t>
            </a:fld>
            <a:endParaRPr lang="en-US"/>
          </a:p>
        </p:txBody>
      </p:sp>
      <p:sp>
        <p:nvSpPr>
          <p:cNvPr id="10" name="Text Placeholder 4"/>
          <p:cNvSpPr>
            <a:spLocks noGrp="1"/>
          </p:cNvSpPr>
          <p:nvPr>
            <p:ph type="body" sz="quarter" idx="13"/>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2471930606"/>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157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53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0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2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520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750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206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25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589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7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8FE62AC-C72D-43DF-9B97-4A42A6E3CBBA}" type="datetime1">
              <a:rPr lang="en-US" smtClean="0"/>
              <a:t>7/23/2019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3615041626"/>
      </p:ext>
    </p:extLst>
  </p:cSld>
  <p:clrMapOvr>
    <a:masterClrMapping/>
  </p:clrMapOvr>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31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8" name="Rectangle 17"/>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2" name="Title 1"/>
          <p:cNvSpPr>
            <a:spLocks noGrp="1"/>
          </p:cNvSpPr>
          <p:nvPr>
            <p:ph type="ctrTitle"/>
          </p:nvPr>
        </p:nvSpPr>
        <p:spPr>
          <a:xfrm>
            <a:off x="1286770" y="1485900"/>
            <a:ext cx="6561831" cy="1428750"/>
          </a:xfrm>
        </p:spPr>
        <p:txBody>
          <a:bodyPr/>
          <a:lstStyle>
            <a:lvl1pPr>
              <a:defRPr sz="32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1117" y="3543300"/>
            <a:ext cx="6567487" cy="742950"/>
          </a:xfrm>
        </p:spPr>
        <p:txBody>
          <a:bodyPr/>
          <a:lstStyle>
            <a:lvl1pPr marL="0" indent="0" algn="l">
              <a:lnSpc>
                <a:spcPct val="90000"/>
              </a:lnSpc>
              <a:spcBef>
                <a:spcPts val="0"/>
              </a:spcBef>
              <a:buNone/>
              <a:defRPr sz="1800">
                <a:solidFill>
                  <a:schemeClr val="tx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8" name="Rectangle 7"/>
          <p:cNvSpPr/>
          <p:nvPr userDrawn="1"/>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9" name="Rectangle 8"/>
          <p:cNvSpPr/>
          <p:nvPr userDrawn="1"/>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Tree>
    <p:extLst>
      <p:ext uri="{BB962C8B-B14F-4D97-AF65-F5344CB8AC3E}">
        <p14:creationId xmlns:p14="http://schemas.microsoft.com/office/powerpoint/2010/main" val="2866269345"/>
      </p:ext>
    </p:extLst>
  </p:cSld>
  <p:clrMapOvr>
    <a:masterClrMapping/>
  </p:clrMapOvr>
  <p:timing>
    <p:tnLst>
      <p:par>
        <p:cTn id="1" dur="indefinite" restart="never" nodeType="tmRoot"/>
      </p:par>
    </p:tnLst>
  </p:timing>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9"/>
            <a:ext cx="8229600" cy="50742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44938" y="4902994"/>
            <a:ext cx="609600" cy="126206"/>
          </a:xfrm>
        </p:spPr>
        <p:txBody>
          <a:bodyPr/>
          <a:lstStyle/>
          <a:p>
            <a:fld id="{23608FE0-1878-4473-BC7A-8428856A701C}"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a:xfrm>
            <a:off x="457200" y="4902994"/>
            <a:ext cx="3048000" cy="123444"/>
          </a:xfrm>
        </p:spPr>
        <p:txBody>
          <a:bodyPr/>
          <a:lstStyle>
            <a:lvl1pPr algn="l">
              <a:defRPr/>
            </a:lvl1p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4902994"/>
            <a:ext cx="247650" cy="126206"/>
          </a:xfr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0699274"/>
      </p:ext>
    </p:extLst>
  </p:cSld>
  <p:clrMapOvr>
    <a:masterClrMapping/>
  </p:clrMapOvr>
  <p:timing>
    <p:tnLst>
      <p:par>
        <p:cTn id="1" dur="indefinite" restart="never" nodeType="tmRoot"/>
      </p:par>
    </p:tnLst>
  </p:timing>
  <p:hf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3BC98-87B0-4CBB-BA11-94DE24705C0C}"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4004243720"/>
      </p:ext>
    </p:extLst>
  </p:cSld>
  <p:clrMapOvr>
    <a:masterClrMapping/>
  </p:clrMapOvr>
  <p:timing>
    <p:tnLst>
      <p:par>
        <p:cTn id="1" dur="indefinite" restart="never" nodeType="tmRoot"/>
      </p:par>
    </p:tnLst>
  </p:timing>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8FE62AC-C72D-43DF-9B97-4A42A6E3CBBA}"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9545260"/>
      </p:ext>
    </p:extLst>
  </p:cSld>
  <p:clrMapOvr>
    <a:masterClrMapping/>
  </p:clrMapOvr>
  <p:timing>
    <p:tnLst>
      <p:par>
        <p:cTn id="1" dur="indefinite" restart="never" nodeType="tmRoot"/>
      </p:par>
    </p:tnLst>
  </p:timing>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0860527"/>
      </p:ext>
    </p:extLst>
  </p:cSld>
  <p:clrMapOvr>
    <a:masterClrMapping/>
  </p:clrMapOvr>
  <p:timing>
    <p:tnLst>
      <p:par>
        <p:cTn id="1" dur="indefinite" restart="never" nodeType="tmRoot"/>
      </p:par>
    </p:tn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2" name="Title 1"/>
          <p:cNvSpPr>
            <a:spLocks noGrp="1"/>
          </p:cNvSpPr>
          <p:nvPr>
            <p:ph type="title"/>
          </p:nvPr>
        </p:nvSpPr>
        <p:spPr>
          <a:xfrm>
            <a:off x="1286770" y="1543050"/>
            <a:ext cx="6561831" cy="1028700"/>
          </a:xfrm>
        </p:spPr>
        <p:txBody>
          <a:bodyPr anchor="b"/>
          <a:lstStyle>
            <a:lvl1pPr algn="l">
              <a:defRPr sz="3200" b="0" cap="none" baseline="0">
                <a:solidFill>
                  <a:schemeClr val="bg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7" name="Rectangle 6"/>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8" name="Rectangle 7"/>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9" name="Rectangle 8"/>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Tree>
    <p:extLst>
      <p:ext uri="{BB962C8B-B14F-4D97-AF65-F5344CB8AC3E}">
        <p14:creationId xmlns:p14="http://schemas.microsoft.com/office/powerpoint/2010/main" val="724280353"/>
      </p:ext>
    </p:extLst>
  </p:cSld>
  <p:clrMapOvr>
    <a:masterClrMapping/>
  </p:clrMapOvr>
  <p:timing>
    <p:tnLst>
      <p:par>
        <p:cTn id="1" dur="indefinite" restart="never" nodeType="tmRoot"/>
      </p:par>
    </p:tn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2" name="Title 1"/>
          <p:cNvSpPr>
            <a:spLocks noGrp="1"/>
          </p:cNvSpPr>
          <p:nvPr>
            <p:ph type="title" hasCustomPrompt="1"/>
          </p:nvPr>
        </p:nvSpPr>
        <p:spPr>
          <a:xfrm>
            <a:off x="1286770" y="1885950"/>
            <a:ext cx="6561831" cy="685800"/>
          </a:xfrm>
        </p:spPr>
        <p:txBody>
          <a:bodyPr anchor="b"/>
          <a:lstStyle>
            <a:lvl1pPr algn="l">
              <a:defRPr sz="3200" b="0" cap="none" baseline="0">
                <a:solidFill>
                  <a:schemeClr val="bg2">
                    <a:lumMod val="50000"/>
                  </a:schemeClr>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8" name="Rectangle 7"/>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0" name="Rectangle 9"/>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1" name="Rectangle 10"/>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Tree>
    <p:extLst>
      <p:ext uri="{BB962C8B-B14F-4D97-AF65-F5344CB8AC3E}">
        <p14:creationId xmlns:p14="http://schemas.microsoft.com/office/powerpoint/2010/main" val="221385983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FCBE1F0-5A5D-490C-9707-BE54EDD31F7B}"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1280385"/>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64FD2F21-1541-48F3-BC99-D55C1170E3E0}"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71823530"/>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t>7/23/2019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6"/>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3033137923"/>
      </p:ext>
    </p:extLst>
  </p:cSld>
  <p:clrMapOvr>
    <a:masterClrMapping/>
  </p:clrMapOvr>
  <p:timing>
    <p:tnLst>
      <p:par>
        <p:cTn id="1" dur="indefinite" restart="never" nodeType="tmRoot"/>
      </p:par>
    </p:tnLst>
  </p:timing>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1DEE38D4-8C5F-459F-A40B-9D661F900336}"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sz="half" idx="13"/>
          </p:nvPr>
        </p:nvSpPr>
        <p:spPr>
          <a:xfrm>
            <a:off x="45720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14"/>
          </p:nvPr>
        </p:nvSpPr>
        <p:spPr>
          <a:xfrm>
            <a:off x="4754880" y="2971800"/>
            <a:ext cx="3931920" cy="165735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03334611"/>
      </p:ext>
    </p:extLst>
  </p:cSld>
  <p:clrMapOvr>
    <a:masterClrMapping/>
  </p:clrMapOvr>
  <p:timing>
    <p:tnLst>
      <p:par>
        <p:cTn id="1" dur="indefinite" restart="never" nodeType="tmRoot"/>
      </p:par>
    </p:tn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20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20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B1F144DD-679A-40D3-8399-EF9C34627916}" type="datetime1">
              <a:rPr lang="en-US" smtClean="0">
                <a:solidFill>
                  <a:prstClr val="black"/>
                </a:solidFill>
              </a:rPr>
              <a:pPr/>
              <a:t>7/23/2019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2221261"/>
      </p:ext>
    </p:extLst>
  </p:cSld>
  <p:clrMapOvr>
    <a:masterClrMapping/>
  </p:clrMapOvr>
  <p:timing>
    <p:tnLst>
      <p:par>
        <p:cTn id="1" dur="indefinite" restart="never" nodeType="tmRoot"/>
      </p:par>
    </p:tn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153DEA21-E99D-4CC0-BB87-33DBCAE525BB}" type="datetime1">
              <a:rPr lang="en-US" smtClean="0">
                <a:solidFill>
                  <a:prstClr val="black"/>
                </a:solidFill>
              </a:rPr>
              <a:pPr/>
              <a:t>7/23/2019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7750284"/>
      </p:ext>
    </p:extLst>
  </p:cSld>
  <p:clrMapOvr>
    <a:masterClrMapping/>
  </p:clrMapOvr>
  <p:timing>
    <p:tnLst>
      <p:par>
        <p:cTn id="1" dur="indefinite" restart="never" nodeType="tmRoot"/>
      </p:par>
    </p:tnLst>
  </p:timing>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763A0AD2-A84D-412B-944D-856EF551AE2F}"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7250058"/>
      </p:ext>
    </p:extLst>
  </p:cSld>
  <p:clrMapOvr>
    <a:masterClrMapping/>
  </p:clrMapOvr>
  <p:timing>
    <p:tnLst>
      <p:par>
        <p:cTn id="1" dur="indefinite" restart="never" nodeType="tmRoot"/>
      </p:par>
    </p:tnLst>
  </p:timing>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56219-472F-4C4F-BCD5-CF779ADE2DAF}" type="datetime1">
              <a:rPr lang="en-US" smtClean="0">
                <a:solidFill>
                  <a:prstClr val="black"/>
                </a:solidFill>
              </a:rPr>
              <a:pPr/>
              <a:t>7/23/2019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307083"/>
      </p:ext>
    </p:extLst>
  </p:cSld>
  <p:clrMapOvr>
    <a:masterClrMapping/>
  </p:clrMapOvr>
  <p:timing>
    <p:tnLst>
      <p:par>
        <p:cTn id="1" dur="indefinite" restart="never" nodeType="tmRoot"/>
      </p:par>
    </p:tnLst>
  </p:timing>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594360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5CD62BA-6B03-4261-A7F0-D9E47EB1C913}"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9364074"/>
      </p:ext>
    </p:extLst>
  </p:cSld>
  <p:clrMapOvr>
    <a:masterClrMapping/>
  </p:clrMapOvr>
  <p:timing>
    <p:tnLst>
      <p:par>
        <p:cTn id="1" dur="indefinite" restart="never" nodeType="tmRoot"/>
      </p:par>
    </p:tnLst>
  </p:timing>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smtClean="0"/>
              <a:t>Click to edit Master title style</a:t>
            </a:r>
            <a:endParaRPr lang="en-US"/>
          </a:p>
        </p:txBody>
      </p:sp>
      <p:sp>
        <p:nvSpPr>
          <p:cNvPr id="3" name="Picture Placeholder 2"/>
          <p:cNvSpPr>
            <a:spLocks noGrp="1"/>
          </p:cNvSpPr>
          <p:nvPr>
            <p:ph type="pic" idx="1"/>
          </p:nvPr>
        </p:nvSpPr>
        <p:spPr>
          <a:xfrm>
            <a:off x="457200" y="1143002"/>
            <a:ext cx="5943600" cy="3489385"/>
          </a:xfrm>
        </p:spPr>
        <p:txBody>
          <a:bodyPr tIns="365742"/>
          <a:lstStyle>
            <a:lvl1pPr marL="0" indent="0" algn="ctr">
              <a:buNone/>
              <a:defRPr sz="20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A4695A-5079-40AE-8F08-9FB20ED1EE2F}"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829753"/>
      </p:ext>
    </p:extLst>
  </p:cSld>
  <p:clrMapOvr>
    <a:masterClrMapping/>
  </p:clrMapOvr>
  <p:timing>
    <p:tnLst>
      <p:par>
        <p:cTn id="1" dur="indefinite" restart="never" nodeType="tmRoot"/>
      </p:par>
    </p:tnLst>
  </p:timing>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7E172274-598C-486B-B123-C32DB1B4A59B}"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2554144717"/>
      </p:ext>
    </p:extLst>
  </p:cSld>
  <p:clrMapOvr>
    <a:masterClrMapping/>
  </p:clrMapOvr>
  <p:timing>
    <p:tnLst>
      <p:par>
        <p:cTn id="1" dur="indefinite" restart="never" nodeType="tmRoot"/>
      </p:par>
    </p:tnLst>
  </p:timing>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D27E5484-7E11-4D63-A351-63239B5F8E44}"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82872" tIns="182872" rIns="182872" bIns="91436"/>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91436" tIns="91436" rIns="91436" bIns="91436"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2667451082"/>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AE316-D260-4BDE-88B9-20773EC4FEB1}"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832081"/>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 name="Title 1"/>
          <p:cNvSpPr>
            <a:spLocks noGrp="1"/>
          </p:cNvSpPr>
          <p:nvPr>
            <p:ph type="title"/>
          </p:nvPr>
        </p:nvSpPr>
        <p:spPr>
          <a:xfrm>
            <a:off x="1286770" y="1543050"/>
            <a:ext cx="6561831" cy="1028700"/>
          </a:xfrm>
        </p:spPr>
        <p:txBody>
          <a:bodyPr anchor="b"/>
          <a:lstStyle>
            <a:lvl1pPr algn="l">
              <a:defRPr sz="3200" b="0" cap="none" baseline="0">
                <a:solidFill>
                  <a:schemeClr val="bg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7" name="Rectangle 6"/>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Rectangle 7"/>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9" name="Rectangle 8"/>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889196574"/>
      </p:ext>
    </p:extLst>
  </p:cSld>
  <p:clrMapOvr>
    <a:masterClrMapping/>
  </p:clrMapOvr>
  <p:timing>
    <p:tnLst>
      <p:par>
        <p:cTn id="1" dur="indefinite" restart="never" nodeType="tmRoot"/>
      </p:par>
    </p:tnLst>
  </p:timing>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41"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2904"/>
            <a:ext cx="685800" cy="42862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2904"/>
            <a:ext cx="7162800" cy="4286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2F88C-E557-4E28-AF44-DBD14F4C6F01}"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4728160"/>
      </p:ext>
    </p:extLst>
  </p:cSld>
  <p:clrMapOvr>
    <a:masterClrMapping/>
  </p:clrMapOvr>
  <p:timing>
    <p:tnLst>
      <p:par>
        <p:cTn id="1" dur="indefinite" restart="never" nodeType="tmRoot"/>
      </p:par>
    </p:tnLst>
  </p:timing>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3713236"/>
      </p:ext>
    </p:extLst>
  </p:cSld>
  <p:clrMapOvr>
    <a:masterClrMapping/>
  </p:clrMapOvr>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152405" y="4629150"/>
            <a:ext cx="7391400" cy="400050"/>
          </a:xfrm>
        </p:spPr>
        <p:txBody>
          <a:bodyPr anchor="b"/>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1010338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2177160" y="4629150"/>
            <a:ext cx="5366657" cy="400050"/>
          </a:xfrm>
        </p:spPr>
        <p:txBody>
          <a:bodyPr anchor="b"/>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3212260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41" y="285750"/>
            <a:ext cx="8467725" cy="628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8" y="1201341"/>
            <a:ext cx="4119562"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1" y="1201341"/>
            <a:ext cx="412115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766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7" name="Rectangle 16"/>
          <p:cNvSpPr/>
          <p:nvPr/>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8" name="Rectangle 17"/>
          <p:cNvSpPr/>
          <p:nvPr/>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2" name="Title 1"/>
          <p:cNvSpPr>
            <a:spLocks noGrp="1"/>
          </p:cNvSpPr>
          <p:nvPr>
            <p:ph type="ctrTitle"/>
          </p:nvPr>
        </p:nvSpPr>
        <p:spPr>
          <a:xfrm>
            <a:off x="1286770" y="1485900"/>
            <a:ext cx="6561831" cy="1428750"/>
          </a:xfrm>
        </p:spPr>
        <p:txBody>
          <a:bodyPr/>
          <a:lstStyle>
            <a:lvl1pPr>
              <a:defRPr sz="2400">
                <a:solidFill>
                  <a:schemeClr val="bg2">
                    <a:lumMod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1122" y="3543300"/>
            <a:ext cx="6567487" cy="742950"/>
          </a:xfrm>
        </p:spPr>
        <p:txBody>
          <a:bodyPr/>
          <a:lstStyle>
            <a:lvl1pPr marL="0" indent="0" algn="l">
              <a:lnSpc>
                <a:spcPct val="90000"/>
              </a:lnSpc>
              <a:spcBef>
                <a:spcPts val="0"/>
              </a:spcBef>
              <a:buNone/>
              <a:defRPr sz="1400">
                <a:solidFill>
                  <a:schemeClr val="tx1"/>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p:cNvSpPr/>
          <p:nvPr userDrawn="1"/>
        </p:nvSpPr>
        <p:spPr>
          <a:xfrm flipH="1">
            <a:off x="0" y="3371850"/>
            <a:ext cx="9144000" cy="177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8" name="Rectangle 7"/>
          <p:cNvSpPr/>
          <p:nvPr userDrawn="1"/>
        </p:nvSpPr>
        <p:spPr>
          <a:xfrm flipH="1">
            <a:off x="1295400" y="3143250"/>
            <a:ext cx="7848600" cy="228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9" name="Rectangle 8"/>
          <p:cNvSpPr/>
          <p:nvPr userDrawn="1"/>
        </p:nvSpPr>
        <p:spPr>
          <a:xfrm flipH="1">
            <a:off x="0" y="3143250"/>
            <a:ext cx="1262063"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Tree>
    <p:extLst>
      <p:ext uri="{BB962C8B-B14F-4D97-AF65-F5344CB8AC3E}">
        <p14:creationId xmlns:p14="http://schemas.microsoft.com/office/powerpoint/2010/main" val="4024063058"/>
      </p:ext>
    </p:extLst>
  </p:cSld>
  <p:clrMapOvr>
    <a:masterClrMapping/>
  </p:clrMapOvr>
  <p:timing>
    <p:tnLst>
      <p:par>
        <p:cTn id="1" dur="indefinite" restart="never" nodeType="tmRoot"/>
      </p:par>
    </p:tnLst>
  </p:timing>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9829"/>
            <a:ext cx="8229600" cy="50742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44938" y="4903003"/>
            <a:ext cx="609600" cy="126206"/>
          </a:xfrm>
        </p:spPr>
        <p:txBody>
          <a:bodyPr/>
          <a:lstStyle/>
          <a:p>
            <a:fld id="{23608FE0-1878-4473-BC7A-8428856A701C}"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a:xfrm>
            <a:off x="457200" y="4902994"/>
            <a:ext cx="3048000" cy="123444"/>
          </a:xfrm>
        </p:spPr>
        <p:txBody>
          <a:bodyPr/>
          <a:lstStyle>
            <a:lvl1pPr algn="l">
              <a:defRPr/>
            </a:lvl1p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4903003"/>
            <a:ext cx="247650" cy="126206"/>
          </a:xfr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9180416"/>
      </p:ext>
    </p:extLst>
  </p:cSld>
  <p:clrMapOvr>
    <a:masterClrMapping/>
  </p:clrMapOvr>
  <p:timing>
    <p:tnLst>
      <p:par>
        <p:cTn id="1" dur="indefinite" restart="never" nodeType="tmRoot"/>
      </p:par>
    </p:tnLst>
  </p:timing>
  <p:hf hdr="0" dt="0"/>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3BC98-87B0-4CBB-BA11-94DE24705C0C}"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15911"/>
            <a:ext cx="8229600" cy="226991"/>
          </a:xfrm>
        </p:spPr>
        <p:txBody>
          <a:bodyPr anchor="b"/>
          <a:lstStyle>
            <a:lvl1pPr marL="0" indent="0">
              <a:spcBef>
                <a:spcPts val="0"/>
              </a:spcBef>
              <a:buNone/>
              <a:defRPr sz="1200">
                <a:solidFill>
                  <a:schemeClr val="tx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Tree>
    <p:extLst>
      <p:ext uri="{BB962C8B-B14F-4D97-AF65-F5344CB8AC3E}">
        <p14:creationId xmlns:p14="http://schemas.microsoft.com/office/powerpoint/2010/main" val="2471570639"/>
      </p:ext>
    </p:extLst>
  </p:cSld>
  <p:clrMapOvr>
    <a:masterClrMapping/>
  </p:clrMapOvr>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50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8FE62AC-C72D-43DF-9B97-4A42A6E3CBBA}"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0142457"/>
      </p:ext>
    </p:extLst>
  </p:cSld>
  <p:clrMapOvr>
    <a:masterClrMapping/>
  </p:clrMapOvr>
  <p:timing>
    <p:tnLst>
      <p:par>
        <p:cTn id="1" dur="indefinite" restart="never" nodeType="tmRoot"/>
      </p:par>
    </p:tnLst>
  </p:timing>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200">
                <a:solidFill>
                  <a:schemeClr val="tx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50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48067"/>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 name="Title 1"/>
          <p:cNvSpPr>
            <a:spLocks noGrp="1"/>
          </p:cNvSpPr>
          <p:nvPr>
            <p:ph type="title" hasCustomPrompt="1"/>
          </p:nvPr>
        </p:nvSpPr>
        <p:spPr>
          <a:xfrm>
            <a:off x="1286770" y="1885950"/>
            <a:ext cx="6561831" cy="685800"/>
          </a:xfrm>
        </p:spPr>
        <p:txBody>
          <a:bodyPr anchor="b"/>
          <a:lstStyle>
            <a:lvl1pPr algn="l">
              <a:defRPr sz="3200" b="0" cap="none" baseline="0">
                <a:solidFill>
                  <a:schemeClr val="bg2">
                    <a:lumMod val="50000"/>
                  </a:schemeClr>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smtClean="0"/>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8" name="Rectangle 7"/>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0" name="Rectangle 9"/>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1" name="Rectangle 10"/>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extLst>
      <p:ext uri="{BB962C8B-B14F-4D97-AF65-F5344CB8AC3E}">
        <p14:creationId xmlns:p14="http://schemas.microsoft.com/office/powerpoint/2010/main" val="3553447110"/>
      </p:ext>
    </p:extLst>
  </p:cSld>
  <p:clrMapOvr>
    <a:masterClrMapping/>
  </p:clrMapOvr>
  <p:timing>
    <p:tnLst>
      <p:par>
        <p:cTn id="1" dur="indefinite" restart="never" nodeType="tmRoot"/>
      </p:par>
    </p:tnLst>
  </p:timing>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8" name="Rectangle 17"/>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2" name="Title 1"/>
          <p:cNvSpPr>
            <a:spLocks noGrp="1"/>
          </p:cNvSpPr>
          <p:nvPr>
            <p:ph type="title"/>
          </p:nvPr>
        </p:nvSpPr>
        <p:spPr>
          <a:xfrm>
            <a:off x="1286770" y="1543050"/>
            <a:ext cx="6561831" cy="1028700"/>
          </a:xfrm>
        </p:spPr>
        <p:txBody>
          <a:bodyPr anchor="b"/>
          <a:lstStyle>
            <a:lvl1pPr algn="l">
              <a:defRPr sz="2400" b="0" cap="none" baseline="0">
                <a:solidFill>
                  <a:schemeClr val="bg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1500">
                <a:solidFill>
                  <a:schemeClr val="tx1"/>
                </a:solidFill>
              </a:defRPr>
            </a:lvl1pPr>
            <a:lvl2pPr marL="0" indent="0">
              <a:buNone/>
              <a:defRPr sz="1500">
                <a:solidFill>
                  <a:schemeClr val="accent4"/>
                </a:solidFill>
              </a:defRPr>
            </a:lvl2pPr>
            <a:lvl3pPr marL="0" indent="0">
              <a:buNone/>
              <a:defRPr sz="1500">
                <a:solidFill>
                  <a:schemeClr val="accent4"/>
                </a:solidFill>
              </a:defRPr>
            </a:lvl3pPr>
            <a:lvl4pPr marL="0" indent="0">
              <a:buNone/>
              <a:defRPr sz="1500">
                <a:solidFill>
                  <a:schemeClr val="accent4"/>
                </a:solidFill>
              </a:defRPr>
            </a:lvl4pPr>
            <a:lvl5pPr marL="0" indent="0">
              <a:buNone/>
              <a:defRPr sz="1500">
                <a:solidFill>
                  <a:schemeClr val="accent4"/>
                </a:solidFill>
              </a:defRPr>
            </a:lvl5pPr>
            <a:lvl6pPr marL="0" indent="0">
              <a:buNone/>
              <a:defRPr sz="1500">
                <a:solidFill>
                  <a:schemeClr val="accent4"/>
                </a:solidFill>
              </a:defRPr>
            </a:lvl6pPr>
            <a:lvl7pPr marL="0" indent="0">
              <a:buNone/>
              <a:defRPr sz="1500">
                <a:solidFill>
                  <a:schemeClr val="accent4"/>
                </a:solidFill>
              </a:defRPr>
            </a:lvl7pPr>
            <a:lvl8pPr marL="0" indent="0">
              <a:buNone/>
              <a:defRPr sz="1500">
                <a:solidFill>
                  <a:schemeClr val="accent4"/>
                </a:solidFill>
              </a:defRPr>
            </a:lvl8pPr>
            <a:lvl9pPr marL="0" indent="0">
              <a:buNone/>
              <a:defRPr sz="1500">
                <a:solidFill>
                  <a:schemeClr val="accent4"/>
                </a:solidFill>
              </a:defRPr>
            </a:lvl9pPr>
          </a:lstStyle>
          <a:p>
            <a:pPr lvl="0"/>
            <a:r>
              <a:rPr lang="en-US" smtClean="0"/>
              <a:t>Click to edit Master text styles</a:t>
            </a:r>
          </a:p>
        </p:txBody>
      </p:sp>
      <p:sp>
        <p:nvSpPr>
          <p:cNvPr id="7" name="Rectangle 6"/>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8" name="Rectangle 7"/>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9" name="Rectangle 8"/>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Tree>
    <p:extLst>
      <p:ext uri="{BB962C8B-B14F-4D97-AF65-F5344CB8AC3E}">
        <p14:creationId xmlns:p14="http://schemas.microsoft.com/office/powerpoint/2010/main" val="866601019"/>
      </p:ext>
    </p:extLst>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7" name="Rectangle 16"/>
          <p:cNvSpPr/>
          <p:nvPr/>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2" name="Title 1"/>
          <p:cNvSpPr>
            <a:spLocks noGrp="1"/>
          </p:cNvSpPr>
          <p:nvPr>
            <p:ph type="title" hasCustomPrompt="1"/>
          </p:nvPr>
        </p:nvSpPr>
        <p:spPr>
          <a:xfrm>
            <a:off x="1286770" y="1885950"/>
            <a:ext cx="6561831" cy="685800"/>
          </a:xfrm>
        </p:spPr>
        <p:txBody>
          <a:bodyPr anchor="b"/>
          <a:lstStyle>
            <a:lvl1pPr algn="l">
              <a:defRPr sz="2400" b="0" cap="none" baseline="0">
                <a:solidFill>
                  <a:schemeClr val="bg2">
                    <a:lumMod val="50000"/>
                  </a:schemeClr>
                </a:solidFill>
              </a:defRPr>
            </a:lvl1p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1281113" y="3079631"/>
            <a:ext cx="6567486" cy="742950"/>
          </a:xfrm>
        </p:spPr>
        <p:txBody>
          <a:bodyPr anchor="t"/>
          <a:lstStyle>
            <a:lvl1pPr marL="0" indent="0">
              <a:spcBef>
                <a:spcPts val="0"/>
              </a:spcBef>
              <a:buNone/>
              <a:defRPr sz="1500">
                <a:solidFill>
                  <a:schemeClr val="tx1"/>
                </a:solidFill>
              </a:defRPr>
            </a:lvl1pPr>
            <a:lvl2pPr marL="0" indent="0">
              <a:buNone/>
              <a:defRPr sz="1500">
                <a:solidFill>
                  <a:schemeClr val="accent4"/>
                </a:solidFill>
              </a:defRPr>
            </a:lvl2pPr>
            <a:lvl3pPr marL="0" indent="0">
              <a:buNone/>
              <a:defRPr sz="1500">
                <a:solidFill>
                  <a:schemeClr val="accent4"/>
                </a:solidFill>
              </a:defRPr>
            </a:lvl3pPr>
            <a:lvl4pPr marL="0" indent="0">
              <a:buNone/>
              <a:defRPr sz="1500">
                <a:solidFill>
                  <a:schemeClr val="accent4"/>
                </a:solidFill>
              </a:defRPr>
            </a:lvl4pPr>
            <a:lvl5pPr marL="0" indent="0">
              <a:buNone/>
              <a:defRPr sz="1500">
                <a:solidFill>
                  <a:schemeClr val="accent4"/>
                </a:solidFill>
              </a:defRPr>
            </a:lvl5pPr>
            <a:lvl6pPr marL="0" indent="0">
              <a:buNone/>
              <a:defRPr sz="1500">
                <a:solidFill>
                  <a:schemeClr val="accent4"/>
                </a:solidFill>
              </a:defRPr>
            </a:lvl6pPr>
            <a:lvl7pPr marL="0" indent="0">
              <a:buNone/>
              <a:defRPr sz="1500">
                <a:solidFill>
                  <a:schemeClr val="accent4"/>
                </a:solidFill>
              </a:defRPr>
            </a:lvl7pPr>
            <a:lvl8pPr marL="0" indent="0">
              <a:buNone/>
              <a:defRPr sz="1500">
                <a:solidFill>
                  <a:schemeClr val="accent4"/>
                </a:solidFill>
              </a:defRPr>
            </a:lvl8pPr>
            <a:lvl9pPr marL="0" indent="0">
              <a:buNone/>
              <a:defRPr sz="1500">
                <a:solidFill>
                  <a:schemeClr val="accent4"/>
                </a:solidFill>
              </a:defRPr>
            </a:lvl9pPr>
          </a:lstStyle>
          <a:p>
            <a:pPr lvl="0"/>
            <a:r>
              <a:rPr lang="en-US" smtClean="0"/>
              <a:t>Click to edit Master text styles</a:t>
            </a:r>
          </a:p>
        </p:txBody>
      </p:sp>
      <p:sp>
        <p:nvSpPr>
          <p:cNvPr id="9" name="Text Placeholder 4"/>
          <p:cNvSpPr>
            <a:spLocks noGrp="1"/>
          </p:cNvSpPr>
          <p:nvPr>
            <p:ph type="body" sz="quarter" idx="11"/>
          </p:nvPr>
        </p:nvSpPr>
        <p:spPr>
          <a:xfrm>
            <a:off x="1295400" y="1314450"/>
            <a:ext cx="6553200" cy="514350"/>
          </a:xfrm>
        </p:spPr>
        <p:txBody>
          <a:bodyPr anchor="b"/>
          <a:lstStyle>
            <a:lvl1pPr marL="0" indent="0">
              <a:spcBef>
                <a:spcPts val="0"/>
              </a:spcBef>
              <a:buNone/>
              <a:defRPr sz="1400">
                <a:solidFill>
                  <a:schemeClr val="tx2"/>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12" name="Rectangle 11"/>
          <p:cNvSpPr/>
          <p:nvPr/>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8" name="Rectangle 7"/>
          <p:cNvSpPr/>
          <p:nvPr userDrawn="1"/>
        </p:nvSpPr>
        <p:spPr>
          <a:xfrm flipH="1">
            <a:off x="0" y="2908180"/>
            <a:ext cx="9144000" cy="2235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0" name="Rectangle 9"/>
          <p:cNvSpPr/>
          <p:nvPr userDrawn="1"/>
        </p:nvSpPr>
        <p:spPr>
          <a:xfrm flipH="1">
            <a:off x="1295400" y="2851031"/>
            <a:ext cx="7848600" cy="571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1" name="Rectangle 10"/>
          <p:cNvSpPr/>
          <p:nvPr userDrawn="1"/>
        </p:nvSpPr>
        <p:spPr>
          <a:xfrm flipH="1">
            <a:off x="-3" y="2851031"/>
            <a:ext cx="1262063" cy="57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Tree>
    <p:extLst>
      <p:ext uri="{BB962C8B-B14F-4D97-AF65-F5344CB8AC3E}">
        <p14:creationId xmlns:p14="http://schemas.microsoft.com/office/powerpoint/2010/main" val="897769284"/>
      </p:ext>
    </p:extLst>
  </p:cSld>
  <p:clrMapOvr>
    <a:masterClrMapping/>
  </p:clrMapOvr>
  <p:timing>
    <p:tnLst>
      <p:par>
        <p:cTn id="1" dur="indefinite" restart="never" nodeType="tmRoot"/>
      </p:par>
    </p:tnLst>
  </p:timing>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348615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FCBE1F0-5A5D-490C-9707-BE54EDD31F7B}"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659073"/>
      </p:ext>
    </p:extLst>
  </p:cSld>
  <p:clrMapOvr>
    <a:masterClrMapping/>
  </p:clrMapOvr>
  <p:timing>
    <p:tnLst>
      <p:par>
        <p:cTn id="1" dur="indefinite" restart="never" nodeType="tmRoot"/>
      </p:par>
    </p:tnLst>
  </p:timing>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64FD2F21-1541-48F3-BC99-D55C1170E3E0}"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43600063"/>
      </p:ext>
    </p:extLst>
  </p:cSld>
  <p:clrMapOvr>
    <a:masterClrMapping/>
  </p:clrMapOvr>
  <p:timing>
    <p:tnLst>
      <p:par>
        <p:cTn id="1" dur="indefinite" restart="never" nodeType="tmRoot"/>
      </p:par>
    </p:tnLst>
  </p:timing>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1657350"/>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1DEE38D4-8C5F-459F-A40B-9D661F900336}"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4754880" y="1143000"/>
            <a:ext cx="3931920" cy="1657350"/>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2"/>
          <p:cNvSpPr>
            <a:spLocks noGrp="1"/>
          </p:cNvSpPr>
          <p:nvPr>
            <p:ph sz="half" idx="13"/>
          </p:nvPr>
        </p:nvSpPr>
        <p:spPr>
          <a:xfrm>
            <a:off x="457200" y="2971800"/>
            <a:ext cx="3931920" cy="1657350"/>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14"/>
          </p:nvPr>
        </p:nvSpPr>
        <p:spPr>
          <a:xfrm>
            <a:off x="4754880" y="2971800"/>
            <a:ext cx="3931920" cy="1657350"/>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55084940"/>
      </p:ext>
    </p:extLst>
  </p:cSld>
  <p:clrMapOvr>
    <a:masterClrMapping/>
  </p:clrMapOvr>
  <p:timing>
    <p:tnLst>
      <p:par>
        <p:cTn id="1" dur="indefinite" restart="never" nodeType="tmRoot"/>
      </p:par>
    </p:tnLst>
  </p:timing>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3931920" cy="457200"/>
          </a:xfrm>
        </p:spPr>
        <p:txBody>
          <a:bodyPr anchor="ctr"/>
          <a:lstStyle>
            <a:lvl1pPr marL="0" indent="0">
              <a:lnSpc>
                <a:spcPct val="90000"/>
              </a:lnSpc>
              <a:spcBef>
                <a:spcPts val="0"/>
              </a:spcBef>
              <a:buNone/>
              <a:defRPr sz="1500" b="1">
                <a:solidFill>
                  <a:schemeClr val="tx1"/>
                </a:solidFill>
              </a:defRPr>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57350"/>
            <a:ext cx="3931920" cy="297180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143000"/>
            <a:ext cx="3931920" cy="457200"/>
          </a:xfrm>
        </p:spPr>
        <p:txBody>
          <a:bodyPr anchor="ctr"/>
          <a:lstStyle>
            <a:lvl1pPr marL="0" indent="0">
              <a:lnSpc>
                <a:spcPct val="90000"/>
              </a:lnSpc>
              <a:spcBef>
                <a:spcPts val="0"/>
              </a:spcBef>
              <a:buNone/>
              <a:defRPr sz="1500" b="1">
                <a:solidFill>
                  <a:schemeClr val="tx1"/>
                </a:solidFill>
              </a:defRPr>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1657350"/>
            <a:ext cx="3931920" cy="297180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B1F144DD-679A-40D3-8399-EF9C34627916}" type="datetime1">
              <a:rPr lang="en-US" smtClean="0">
                <a:solidFill>
                  <a:prstClr val="black"/>
                </a:solidFill>
              </a:rPr>
              <a:pPr/>
              <a:t>7/23/2019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9995897"/>
      </p:ext>
    </p:extLst>
  </p:cSld>
  <p:clrMapOvr>
    <a:masterClrMapping/>
  </p:clrMapOvr>
  <p:timing>
    <p:tnLst>
      <p:par>
        <p:cTn id="1" dur="indefinite" restart="never" nodeType="tmRoot"/>
      </p:par>
    </p:tnLst>
  </p:timing>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153DEA21-E99D-4CC0-BB87-33DBCAE525BB}" type="datetime1">
              <a:rPr lang="en-US" smtClean="0">
                <a:solidFill>
                  <a:prstClr val="black"/>
                </a:solidFill>
              </a:rPr>
              <a:pPr/>
              <a:t>7/23/2019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7506195"/>
      </p:ext>
    </p:extLst>
  </p:cSld>
  <p:clrMapOvr>
    <a:masterClrMapping/>
  </p:clrMapOvr>
  <p:timing>
    <p:tnLst>
      <p:par>
        <p:cTn id="1" dur="indefinite" restart="never" nodeType="tmRoot"/>
      </p:par>
    </p:tnLst>
  </p:timing>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50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763A0AD2-A84D-412B-944D-856EF551AE2F}"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7154285"/>
      </p:ext>
    </p:extLst>
  </p:cSld>
  <p:clrMapOvr>
    <a:masterClrMapping/>
  </p:clrMapOvr>
  <p:timing>
    <p:tnLst>
      <p:par>
        <p:cTn id="1" dur="indefinite" restart="never" nodeType="tmRoot"/>
      </p:par>
    </p:tnLst>
  </p:timing>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F56219-472F-4C4F-BCD5-CF779ADE2DAF}" type="datetime1">
              <a:rPr lang="en-US" smtClean="0">
                <a:solidFill>
                  <a:prstClr val="black"/>
                </a:solidFill>
              </a:rPr>
              <a:pPr/>
              <a:t>7/23/2019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5098546"/>
      </p:ext>
    </p:extLst>
  </p:cSld>
  <p:clrMapOvr>
    <a:masterClrMapping/>
  </p:clrMapOvr>
  <p:timing>
    <p:tnLst>
      <p:par>
        <p:cTn id="1" dur="indefinite" restart="never" nodeType="tmRoot"/>
      </p:par>
    </p:tnLst>
  </p:timing>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1800" b="0"/>
            </a:lvl1pPr>
          </a:lstStyle>
          <a:p>
            <a:r>
              <a:rPr lang="en-US" smtClean="0"/>
              <a:t>Click to edit Master title style</a:t>
            </a:r>
            <a:endParaRPr lang="en-US"/>
          </a:p>
        </p:txBody>
      </p:sp>
      <p:sp>
        <p:nvSpPr>
          <p:cNvPr id="3" name="Content Placeholder 2"/>
          <p:cNvSpPr>
            <a:spLocks noGrp="1"/>
          </p:cNvSpPr>
          <p:nvPr>
            <p:ph idx="1"/>
          </p:nvPr>
        </p:nvSpPr>
        <p:spPr>
          <a:xfrm>
            <a:off x="457200" y="1143001"/>
            <a:ext cx="5943600" cy="3486150"/>
          </a:xfrm>
        </p:spPr>
        <p:txBody>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buNone/>
              <a:defRPr sz="1400">
                <a:solidFill>
                  <a:schemeClr val="tx1"/>
                </a:solidFill>
              </a:defRPr>
            </a:lvl1pPr>
            <a:lvl2pPr marL="0" indent="0">
              <a:buNone/>
              <a:defRPr sz="1400">
                <a:solidFill>
                  <a:schemeClr val="accent4"/>
                </a:solidFill>
              </a:defRPr>
            </a:lvl2pPr>
            <a:lvl3pPr marL="0" indent="0">
              <a:buNone/>
              <a:defRPr sz="1400">
                <a:solidFill>
                  <a:schemeClr val="accent4"/>
                </a:solidFill>
              </a:defRPr>
            </a:lvl3pPr>
            <a:lvl4pPr marL="0" indent="0">
              <a:buNone/>
              <a:defRPr sz="1400">
                <a:solidFill>
                  <a:schemeClr val="accent4"/>
                </a:solidFill>
              </a:defRPr>
            </a:lvl4pPr>
            <a:lvl5pPr marL="0" indent="0">
              <a:buNone/>
              <a:defRPr sz="1400">
                <a:solidFill>
                  <a:schemeClr val="accent4"/>
                </a:solidFill>
              </a:defRPr>
            </a:lvl5pPr>
            <a:lvl6pPr marL="0" indent="0">
              <a:buNone/>
              <a:defRPr sz="1400">
                <a:solidFill>
                  <a:schemeClr val="accent4"/>
                </a:solidFill>
              </a:defRPr>
            </a:lvl6pPr>
            <a:lvl7pPr marL="0" indent="0">
              <a:buNone/>
              <a:defRPr sz="1400">
                <a:solidFill>
                  <a:schemeClr val="accent4"/>
                </a:solidFill>
              </a:defRPr>
            </a:lvl7pPr>
            <a:lvl8pPr marL="0" indent="0">
              <a:buNone/>
              <a:defRPr sz="1400">
                <a:solidFill>
                  <a:schemeClr val="accent4"/>
                </a:solidFill>
              </a:defRPr>
            </a:lvl8pPr>
            <a:lvl9pPr marL="0" indent="0">
              <a:buNone/>
              <a:defRPr sz="14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5CD62BA-6B03-4261-A7F0-D9E47EB1C913}"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1085309"/>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1143000"/>
            <a:ext cx="3931920" cy="348615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FCBE1F0-5A5D-490C-9707-BE54EDD31F7B}"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Tree>
    <p:extLst>
      <p:ext uri="{BB962C8B-B14F-4D97-AF65-F5344CB8AC3E}">
        <p14:creationId xmlns:p14="http://schemas.microsoft.com/office/powerpoint/2010/main" val="2056268579"/>
      </p:ext>
    </p:extLst>
  </p:cSld>
  <p:clrMapOvr>
    <a:masterClrMapping/>
  </p:clrMapOvr>
  <p:timing>
    <p:tnLst>
      <p:par>
        <p:cTn id="1" dur="indefinite" restart="never" nodeType="tmRoot"/>
      </p:par>
    </p:tnLst>
  </p:timing>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1800" b="0"/>
            </a:lvl1pPr>
          </a:lstStyle>
          <a:p>
            <a:r>
              <a:rPr lang="en-US" smtClean="0"/>
              <a:t>Click to edit Master title style</a:t>
            </a:r>
            <a:endParaRPr lang="en-US"/>
          </a:p>
        </p:txBody>
      </p:sp>
      <p:sp>
        <p:nvSpPr>
          <p:cNvPr id="3" name="Picture Placeholder 2"/>
          <p:cNvSpPr>
            <a:spLocks noGrp="1"/>
          </p:cNvSpPr>
          <p:nvPr>
            <p:ph type="pic" idx="1"/>
          </p:nvPr>
        </p:nvSpPr>
        <p:spPr>
          <a:xfrm>
            <a:off x="457200" y="1143002"/>
            <a:ext cx="5943600" cy="3489385"/>
          </a:xfrm>
        </p:spPr>
        <p:txBody>
          <a:bodyPr tIns="274295"/>
          <a:lstStyle>
            <a:lvl1pPr marL="0" indent="0" algn="ctr">
              <a:buNone/>
              <a:defRPr sz="15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553200" y="1143000"/>
            <a:ext cx="2133600" cy="3486150"/>
          </a:xfrm>
        </p:spPr>
        <p:txBody>
          <a:bodyPr/>
          <a:lstStyle>
            <a:lvl1pPr marL="0" indent="0">
              <a:lnSpc>
                <a:spcPct val="90000"/>
              </a:lnSpc>
              <a:spcBef>
                <a:spcPts val="0"/>
              </a:spcBef>
              <a:buNone/>
              <a:defRPr sz="1400">
                <a:solidFill>
                  <a:schemeClr val="tx1"/>
                </a:solidFill>
              </a:defRPr>
            </a:lvl1pPr>
            <a:lvl2pPr marL="0" indent="0">
              <a:buNone/>
              <a:defRPr sz="1400">
                <a:solidFill>
                  <a:schemeClr val="accent4"/>
                </a:solidFill>
              </a:defRPr>
            </a:lvl2pPr>
            <a:lvl3pPr marL="0" indent="0">
              <a:buNone/>
              <a:defRPr sz="1400">
                <a:solidFill>
                  <a:schemeClr val="accent4"/>
                </a:solidFill>
              </a:defRPr>
            </a:lvl3pPr>
            <a:lvl4pPr marL="0" indent="0">
              <a:buNone/>
              <a:defRPr sz="1400">
                <a:solidFill>
                  <a:schemeClr val="accent4"/>
                </a:solidFill>
              </a:defRPr>
            </a:lvl4pPr>
            <a:lvl5pPr marL="0" indent="0">
              <a:buNone/>
              <a:defRPr sz="1400">
                <a:solidFill>
                  <a:schemeClr val="accent4"/>
                </a:solidFill>
              </a:defRPr>
            </a:lvl5pPr>
            <a:lvl6pPr marL="0" indent="0">
              <a:buNone/>
              <a:defRPr sz="1400">
                <a:solidFill>
                  <a:schemeClr val="accent4"/>
                </a:solidFill>
              </a:defRPr>
            </a:lvl6pPr>
            <a:lvl7pPr marL="0" indent="0">
              <a:buNone/>
              <a:defRPr sz="1400">
                <a:solidFill>
                  <a:schemeClr val="accent4"/>
                </a:solidFill>
              </a:defRPr>
            </a:lvl7pPr>
            <a:lvl8pPr marL="0" indent="0">
              <a:buNone/>
              <a:defRPr sz="1400">
                <a:solidFill>
                  <a:schemeClr val="accent4"/>
                </a:solidFill>
              </a:defRPr>
            </a:lvl8pPr>
            <a:lvl9pPr marL="0" indent="0">
              <a:buNone/>
              <a:defRPr sz="1400">
                <a:solidFill>
                  <a:schemeClr val="accent4"/>
                </a:solidFill>
              </a:defRPr>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0A4695A-5079-40AE-8F08-9FB20ED1EE2F}"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8740970"/>
      </p:ext>
    </p:extLst>
  </p:cSld>
  <p:clrMapOvr>
    <a:masterClrMapping/>
  </p:clrMapOvr>
  <p:timing>
    <p:tnLst>
      <p:par>
        <p:cTn id="1" dur="indefinite" restart="never" nodeType="tmRoot"/>
      </p:par>
    </p:tnLst>
  </p:timing>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3959352" cy="2914650"/>
          </a:xfrm>
          <a:ln w="19050">
            <a:solidFill>
              <a:schemeClr val="bg1">
                <a:lumMod val="50000"/>
              </a:schemeClr>
            </a:solidFill>
            <a:miter lim="800000"/>
          </a:ln>
        </p:spPr>
        <p:txBody>
          <a:bodyPr lIns="137147" tIns="137147" rIns="137147" bIns="68574"/>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7E172274-598C-486B-B123-C32DB1B4A59B}"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143000"/>
            <a:ext cx="3959352" cy="571500"/>
          </a:xfrm>
          <a:solidFill>
            <a:schemeClr val="bg1">
              <a:lumMod val="50000"/>
            </a:schemeClr>
          </a:solidFill>
          <a:ln w="19050">
            <a:solidFill>
              <a:schemeClr val="bg1">
                <a:lumMod val="50000"/>
              </a:schemeClr>
            </a:solidFill>
            <a:miter lim="800000"/>
          </a:ln>
        </p:spPr>
        <p:txBody>
          <a:bodyPr lIns="68574" tIns="68574" rIns="68574" bIns="68574" anchor="ctr"/>
          <a:lstStyle>
            <a:lvl1pPr marL="0" indent="0" algn="ctr">
              <a:spcBef>
                <a:spcPts val="0"/>
              </a:spcBef>
              <a:buNone/>
              <a:defRPr sz="1500" b="1">
                <a:solidFill>
                  <a:schemeClr val="bg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16" name="Content Placeholder 2"/>
          <p:cNvSpPr>
            <a:spLocks noGrp="1"/>
          </p:cNvSpPr>
          <p:nvPr>
            <p:ph sz="half" idx="15"/>
          </p:nvPr>
        </p:nvSpPr>
        <p:spPr>
          <a:xfrm>
            <a:off x="4727448" y="1714500"/>
            <a:ext cx="3959352" cy="2914650"/>
          </a:xfrm>
          <a:ln w="19050">
            <a:solidFill>
              <a:schemeClr val="bg1">
                <a:lumMod val="50000"/>
              </a:schemeClr>
            </a:solidFill>
            <a:miter lim="800000"/>
          </a:ln>
        </p:spPr>
        <p:txBody>
          <a:bodyPr lIns="137147" tIns="137147" rIns="137147" bIns="68574"/>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4727448" y="1143000"/>
            <a:ext cx="3959352" cy="571500"/>
          </a:xfrm>
          <a:solidFill>
            <a:schemeClr val="bg1">
              <a:lumMod val="50000"/>
            </a:schemeClr>
          </a:solidFill>
          <a:ln w="19050">
            <a:solidFill>
              <a:schemeClr val="bg1">
                <a:lumMod val="50000"/>
              </a:schemeClr>
            </a:solidFill>
            <a:miter lim="800000"/>
          </a:ln>
        </p:spPr>
        <p:txBody>
          <a:bodyPr lIns="68574" tIns="68574" rIns="68574" bIns="68574" anchor="ctr"/>
          <a:lstStyle>
            <a:lvl1pPr marL="0" indent="0" algn="ctr">
              <a:spcBef>
                <a:spcPts val="0"/>
              </a:spcBef>
              <a:buNone/>
              <a:defRPr sz="1500" b="1">
                <a:solidFill>
                  <a:schemeClr val="bg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Tree>
    <p:extLst>
      <p:ext uri="{BB962C8B-B14F-4D97-AF65-F5344CB8AC3E}">
        <p14:creationId xmlns:p14="http://schemas.microsoft.com/office/powerpoint/2010/main" val="3580244504"/>
      </p:ext>
    </p:extLst>
  </p:cSld>
  <p:clrMapOvr>
    <a:masterClrMapping/>
  </p:clrMapOvr>
  <p:timing>
    <p:tnLst>
      <p:par>
        <p:cTn id="1" dur="indefinite" restart="never" nodeType="tmRoot"/>
      </p:par>
    </p:tn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714500"/>
            <a:ext cx="2606040" cy="2914650"/>
          </a:xfrm>
          <a:ln w="19050">
            <a:solidFill>
              <a:schemeClr val="bg1">
                <a:lumMod val="50000"/>
              </a:schemeClr>
            </a:solidFill>
            <a:miter lim="800000"/>
          </a:ln>
        </p:spPr>
        <p:txBody>
          <a:bodyPr lIns="137147" tIns="137147" rIns="137147" bIns="68574"/>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D27E5484-7E11-4D63-A351-63239B5F8E44}" type="datetime1">
              <a:rPr lang="en-US" smtClean="0">
                <a:solidFill>
                  <a:prstClr val="black"/>
                </a:solidFill>
              </a:rPr>
              <a:pPr/>
              <a:t>7/23/2019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143000"/>
            <a:ext cx="2606040" cy="571500"/>
          </a:xfrm>
          <a:solidFill>
            <a:schemeClr val="bg1">
              <a:lumMod val="50000"/>
            </a:schemeClr>
          </a:solidFill>
          <a:ln w="19050">
            <a:solidFill>
              <a:schemeClr val="bg1">
                <a:lumMod val="50000"/>
              </a:schemeClr>
            </a:solidFill>
            <a:miter lim="800000"/>
          </a:ln>
        </p:spPr>
        <p:txBody>
          <a:bodyPr lIns="68574" tIns="68574" rIns="68574" bIns="68574" anchor="ctr"/>
          <a:lstStyle>
            <a:lvl1pPr marL="0" indent="0" algn="ctr">
              <a:spcBef>
                <a:spcPts val="0"/>
              </a:spcBef>
              <a:buNone/>
              <a:defRPr sz="1500" b="1">
                <a:solidFill>
                  <a:schemeClr val="bg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16" name="Content Placeholder 2"/>
          <p:cNvSpPr>
            <a:spLocks noGrp="1"/>
          </p:cNvSpPr>
          <p:nvPr>
            <p:ph sz="half" idx="15"/>
          </p:nvPr>
        </p:nvSpPr>
        <p:spPr>
          <a:xfrm>
            <a:off x="3268980" y="1714500"/>
            <a:ext cx="2606040" cy="2914650"/>
          </a:xfrm>
          <a:ln w="19050">
            <a:solidFill>
              <a:schemeClr val="bg1">
                <a:lumMod val="50000"/>
              </a:schemeClr>
            </a:solidFill>
            <a:miter lim="800000"/>
          </a:ln>
        </p:spPr>
        <p:txBody>
          <a:bodyPr lIns="137147" tIns="137147" rIns="137147" bIns="68574"/>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4"/>
          <p:cNvSpPr>
            <a:spLocks noGrp="1"/>
          </p:cNvSpPr>
          <p:nvPr>
            <p:ph type="body" sz="quarter" idx="16"/>
          </p:nvPr>
        </p:nvSpPr>
        <p:spPr>
          <a:xfrm>
            <a:off x="3268980" y="1143000"/>
            <a:ext cx="2606040" cy="571500"/>
          </a:xfrm>
          <a:solidFill>
            <a:schemeClr val="bg1">
              <a:lumMod val="50000"/>
            </a:schemeClr>
          </a:solidFill>
          <a:ln w="19050">
            <a:solidFill>
              <a:schemeClr val="bg1">
                <a:lumMod val="50000"/>
              </a:schemeClr>
            </a:solidFill>
            <a:miter lim="800000"/>
          </a:ln>
        </p:spPr>
        <p:txBody>
          <a:bodyPr lIns="68574" tIns="68574" rIns="68574" bIns="68574" anchor="ctr"/>
          <a:lstStyle>
            <a:lvl1pPr marL="0" indent="0" algn="ctr">
              <a:spcBef>
                <a:spcPts val="0"/>
              </a:spcBef>
              <a:buNone/>
              <a:defRPr sz="1500" b="1">
                <a:solidFill>
                  <a:schemeClr val="bg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18" name="Content Placeholder 2"/>
          <p:cNvSpPr>
            <a:spLocks noGrp="1"/>
          </p:cNvSpPr>
          <p:nvPr>
            <p:ph sz="half" idx="17"/>
          </p:nvPr>
        </p:nvSpPr>
        <p:spPr>
          <a:xfrm>
            <a:off x="6080760" y="1714500"/>
            <a:ext cx="2606040" cy="2914650"/>
          </a:xfrm>
          <a:ln w="19050">
            <a:solidFill>
              <a:schemeClr val="bg1">
                <a:lumMod val="50000"/>
              </a:schemeClr>
            </a:solidFill>
            <a:miter lim="800000"/>
          </a:ln>
        </p:spPr>
        <p:txBody>
          <a:bodyPr lIns="137147" tIns="137147" rIns="137147" bIns="68574"/>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4"/>
          <p:cNvSpPr>
            <a:spLocks noGrp="1"/>
          </p:cNvSpPr>
          <p:nvPr>
            <p:ph type="body" sz="quarter" idx="18"/>
          </p:nvPr>
        </p:nvSpPr>
        <p:spPr>
          <a:xfrm>
            <a:off x="6080760" y="1143000"/>
            <a:ext cx="2606040" cy="571500"/>
          </a:xfrm>
          <a:solidFill>
            <a:schemeClr val="bg1">
              <a:lumMod val="50000"/>
            </a:schemeClr>
          </a:solidFill>
          <a:ln w="19050">
            <a:solidFill>
              <a:schemeClr val="bg1">
                <a:lumMod val="50000"/>
              </a:schemeClr>
            </a:solidFill>
            <a:miter lim="800000"/>
          </a:ln>
        </p:spPr>
        <p:txBody>
          <a:bodyPr lIns="68574" tIns="68574" rIns="68574" bIns="68574" anchor="ctr"/>
          <a:lstStyle>
            <a:lvl1pPr marL="0" indent="0" algn="ctr">
              <a:spcBef>
                <a:spcPts val="0"/>
              </a:spcBef>
              <a:buNone/>
              <a:defRPr sz="1500" b="1">
                <a:solidFill>
                  <a:schemeClr val="bg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Tree>
    <p:extLst>
      <p:ext uri="{BB962C8B-B14F-4D97-AF65-F5344CB8AC3E}">
        <p14:creationId xmlns:p14="http://schemas.microsoft.com/office/powerpoint/2010/main" val="3884117566"/>
      </p:ext>
    </p:extLst>
  </p:cSld>
  <p:clrMapOvr>
    <a:masterClrMapping/>
  </p:clrMapOvr>
  <p:timing>
    <p:tnLst>
      <p:par>
        <p:cTn id="1" dur="indefinite" restart="never" nodeType="tmRoot"/>
      </p:par>
    </p:tnLst>
  </p:timing>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AE316-D260-4BDE-88B9-20773EC4FEB1}"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79531677"/>
      </p:ext>
    </p:extLst>
  </p:cSld>
  <p:clrMapOvr>
    <a:masterClrMapping/>
  </p:clrMapOvr>
  <p:timing>
    <p:tnLst>
      <p:par>
        <p:cTn id="1" dur="indefinite" restart="never" nodeType="tmRoot"/>
      </p:par>
    </p:tnLst>
  </p:timing>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59" y="0"/>
            <a:ext cx="77359" cy="462915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342909"/>
            <a:ext cx="685800" cy="42862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2909"/>
            <a:ext cx="7162800" cy="4286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2F88C-E557-4E28-AF44-DBD14F4C6F01}"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6394018"/>
      </p:ext>
    </p:extLst>
  </p:cSld>
  <p:clrMapOvr>
    <a:masterClrMapping/>
  </p:clrMapOvr>
  <p:timing>
    <p:tnLst>
      <p:par>
        <p:cTn id="1" dur="indefinite" restart="never" nodeType="tmRoot"/>
      </p:par>
    </p:tnLst>
  </p:timing>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15911"/>
            <a:ext cx="8229600" cy="226991"/>
          </a:xfrm>
        </p:spPr>
        <p:txBody>
          <a:bodyPr anchor="b"/>
          <a:lstStyle>
            <a:lvl1pPr marL="0" indent="0">
              <a:spcBef>
                <a:spcPts val="0"/>
              </a:spcBef>
              <a:buNone/>
              <a:defRPr sz="1200">
                <a:solidFill>
                  <a:schemeClr val="tx1"/>
                </a:solidFill>
              </a:defRPr>
            </a:lvl1pPr>
            <a:lvl2pPr marL="0" indent="0">
              <a:spcBef>
                <a:spcPts val="0"/>
              </a:spcBef>
              <a:buNone/>
              <a:defRPr sz="1400"/>
            </a:lvl2pPr>
            <a:lvl3pPr marL="0" indent="0">
              <a:spcBef>
                <a:spcPts val="0"/>
              </a:spcBef>
              <a:buNone/>
              <a:defRPr sz="1400"/>
            </a:lvl3pPr>
            <a:lvl4pPr marL="0" indent="0">
              <a:spcBef>
                <a:spcPts val="0"/>
              </a:spcBef>
              <a:buNone/>
              <a:defRPr sz="1400"/>
            </a:lvl4pPr>
            <a:lvl5pPr marL="0" indent="0">
              <a:spcBef>
                <a:spcPts val="0"/>
              </a:spcBef>
              <a:buNone/>
              <a:defRPr sz="1400"/>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3143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028700"/>
            <a:ext cx="8229600" cy="228600"/>
          </a:xfrm>
        </p:spPr>
        <p:txBody>
          <a:bodyPr/>
          <a:lstStyle>
            <a:lvl1pPr marL="0" indent="0">
              <a:lnSpc>
                <a:spcPct val="90000"/>
              </a:lnSpc>
              <a:spcBef>
                <a:spcPts val="0"/>
              </a:spcBef>
              <a:buNone/>
              <a:defRPr sz="150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E288561F-BBCB-41E7-B316-FB32C8044A95}" type="datetime1">
              <a:rPr lang="en-US" smtClean="0">
                <a:solidFill>
                  <a:prstClr val="black"/>
                </a:solidFill>
              </a:rPr>
              <a:pPr/>
              <a:t>7/23/2019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1172834"/>
      </p:ext>
    </p:extLst>
  </p:cSld>
  <p:clrMapOvr>
    <a:masterClrMapping/>
  </p:clrMapOvr>
  <p:timing>
    <p:tnLst>
      <p:par>
        <p:cTn id="1" dur="indefinite" restart="never" nodeType="tmRoot"/>
      </p:par>
    </p:tnLst>
  </p:timing>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152405" y="4629150"/>
            <a:ext cx="7391400" cy="400050"/>
          </a:xfrm>
        </p:spPr>
        <p:txBody>
          <a:bodyPr anchor="b"/>
          <a:lstStyle>
            <a:lvl1pPr marL="0" indent="0">
              <a:buNone/>
              <a:defRPr sz="900"/>
            </a:lvl1pPr>
          </a:lstStyle>
          <a:p>
            <a:pPr lvl="0"/>
            <a:r>
              <a:rPr lang="en-US" smtClean="0"/>
              <a:t>Click to edit Master text styles</a:t>
            </a:r>
          </a:p>
        </p:txBody>
      </p:sp>
    </p:spTree>
    <p:extLst>
      <p:ext uri="{BB962C8B-B14F-4D97-AF65-F5344CB8AC3E}">
        <p14:creationId xmlns:p14="http://schemas.microsoft.com/office/powerpoint/2010/main" val="22351298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2177160" y="4629150"/>
            <a:ext cx="5366657" cy="400050"/>
          </a:xfrm>
        </p:spPr>
        <p:txBody>
          <a:bodyPr anchor="b"/>
          <a:lstStyle>
            <a:lvl1pPr marL="0" indent="0">
              <a:buNone/>
              <a:defRPr sz="900"/>
            </a:lvl1pPr>
          </a:lstStyle>
          <a:p>
            <a:pPr lvl="0"/>
            <a:r>
              <a:rPr lang="en-US" smtClean="0"/>
              <a:t>Click to edit Master text styles</a:t>
            </a:r>
          </a:p>
        </p:txBody>
      </p:sp>
    </p:spTree>
    <p:extLst>
      <p:ext uri="{BB962C8B-B14F-4D97-AF65-F5344CB8AC3E}">
        <p14:creationId xmlns:p14="http://schemas.microsoft.com/office/powerpoint/2010/main" val="7121147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41" y="285750"/>
            <a:ext cx="8467725" cy="6286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8" y="1201341"/>
            <a:ext cx="4119562"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1" y="1201341"/>
            <a:ext cx="4121150" cy="339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2487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n>
                  <a:noFill/>
                </a:ln>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457200" y="4767267"/>
            <a:ext cx="2895600" cy="273844"/>
          </a:xfrm>
          <a:prstGeom prst="rect">
            <a:avLst/>
          </a:prstGeom>
        </p:spPr>
        <p:txBody>
          <a:bodyPr lIns="68576" tIns="34289" rIns="68576" bIns="34289"/>
          <a:lstStyle>
            <a:lvl1pPr eaLnBrk="1" hangingPunct="1">
              <a:defRPr/>
            </a:lvl1pPr>
          </a:lstStyle>
          <a:p>
            <a:pPr>
              <a:defRPr/>
            </a:pPr>
            <a:endParaRPr lang="en-US">
              <a:solidFill>
                <a:prstClr val="black"/>
              </a:solidFill>
            </a:endParaRPr>
          </a:p>
        </p:txBody>
      </p:sp>
      <p:sp>
        <p:nvSpPr>
          <p:cNvPr id="5" name="Slide Number Placeholder 4"/>
          <p:cNvSpPr>
            <a:spLocks noGrp="1"/>
          </p:cNvSpPr>
          <p:nvPr>
            <p:ph type="sldNum" sz="quarter" idx="11"/>
          </p:nvPr>
        </p:nvSpPr>
        <p:spPr>
          <a:xfrm>
            <a:off x="6553200" y="4767267"/>
            <a:ext cx="2133600" cy="273844"/>
          </a:xfrm>
          <a:prstGeom prst="rect">
            <a:avLst/>
          </a:prstGeom>
        </p:spPr>
        <p:txBody>
          <a:bodyPr lIns="68576" tIns="34289" rIns="68576" bIns="34289"/>
          <a:lstStyle>
            <a:lvl1pPr eaLnBrk="1" hangingPunct="1">
              <a:defRPr sz="1800">
                <a:solidFill>
                  <a:schemeClr val="tx1"/>
                </a:solidFill>
              </a:defRPr>
            </a:lvl1pPr>
          </a:lstStyle>
          <a:p>
            <a:pPr>
              <a:defRPr/>
            </a:pPr>
            <a:fld id="{E93FFF71-9851-7D44-BAEF-6C6364DCC63A}" type="slidenum">
              <a:rPr lang="en-US" smtClean="0">
                <a:solidFill>
                  <a:prstClr val="black"/>
                </a:solidFill>
              </a:rPr>
              <a:pPr>
                <a:defRPr/>
              </a:pPr>
              <a:t>‹#›</a:t>
            </a:fld>
            <a:endParaRPr lang="en-US" dirty="0">
              <a:solidFill>
                <a:prstClr val="black"/>
              </a:solidFill>
            </a:endParaRPr>
          </a:p>
        </p:txBody>
      </p:sp>
      <p:sp>
        <p:nvSpPr>
          <p:cNvPr id="6" name="Content Placeholder 2"/>
          <p:cNvSpPr>
            <a:spLocks noGrp="1"/>
          </p:cNvSpPr>
          <p:nvPr>
            <p:ph idx="1"/>
          </p:nvPr>
        </p:nvSpPr>
        <p:spPr>
          <a:xfrm>
            <a:off x="457200" y="1119820"/>
            <a:ext cx="8229600" cy="3394472"/>
          </a:xfrm>
        </p:spPr>
        <p:txBody>
          <a:bodyPr/>
          <a:lstStyle>
            <a:lvl1pPr>
              <a:lnSpc>
                <a:spcPct val="100000"/>
              </a:lnSpc>
              <a:defRPr sz="2100"/>
            </a:lvl1pPr>
            <a:lvl2pPr>
              <a:defRPr sz="1800"/>
            </a:lvl2pPr>
            <a:lvl4pPr>
              <a:defRPr>
                <a:latin typeface="Arial"/>
                <a:cs typeface="Aria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94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7"/>
          <p:cNvSpPr>
            <a:spLocks noGrp="1"/>
          </p:cNvSpPr>
          <p:nvPr>
            <p:ph type="dt" sz="half" idx="10"/>
          </p:nvPr>
        </p:nvSpPr>
        <p:spPr/>
        <p:txBody>
          <a:bodyPr/>
          <a:lstStyle/>
          <a:p>
            <a:fld id="{64FD2F21-1541-48F3-BC99-D55C1170E3E0}" type="datetime1">
              <a:rPr lang="en-US" smtClean="0"/>
              <a:t>7/23/2019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dirty="0"/>
          </a:p>
        </p:txBody>
      </p:sp>
      <p:sp>
        <p:nvSpPr>
          <p:cNvPr id="10" name="Slide Number Placeholder 9"/>
          <p:cNvSpPr>
            <a:spLocks noGrp="1"/>
          </p:cNvSpPr>
          <p:nvPr>
            <p:ph type="sldNum" sz="quarter" idx="12"/>
          </p:nvPr>
        </p:nvSpPr>
        <p:spPr/>
        <p:txBody>
          <a:bodyPr/>
          <a:lstStyle/>
          <a:p>
            <a:fld id="{94BD5F9E-BC76-487B-A2BC-019AD28A14BF}" type="slidenum">
              <a:rPr lang="en-US" smtClean="0"/>
              <a:pPr/>
              <a:t>‹#›</a:t>
            </a:fld>
            <a:endParaRPr lang="en-US"/>
          </a:p>
        </p:txBody>
      </p:sp>
      <p:sp>
        <p:nvSpPr>
          <p:cNvPr id="16" name="Content Placeholder 2"/>
          <p:cNvSpPr>
            <a:spLocks noGrp="1"/>
          </p:cNvSpPr>
          <p:nvPr>
            <p:ph sz="half" idx="15"/>
          </p:nvPr>
        </p:nvSpPr>
        <p:spPr>
          <a:xfrm>
            <a:off x="326898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Content Placeholder 2"/>
          <p:cNvSpPr>
            <a:spLocks noGrp="1"/>
          </p:cNvSpPr>
          <p:nvPr>
            <p:ph sz="half" idx="17"/>
          </p:nvPr>
        </p:nvSpPr>
        <p:spPr>
          <a:xfrm>
            <a:off x="6080760" y="1143000"/>
            <a:ext cx="2606040" cy="348615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6912346"/>
      </p:ext>
    </p:extLst>
  </p:cSld>
  <p:clrMapOvr>
    <a:masterClrMapping/>
  </p:clrMapOvr>
  <p:timing>
    <p:tnLst>
      <p:par>
        <p:cTn id="1" dur="indefinite" restart="never" nodeType="tmRoot"/>
      </p:par>
    </p:tnLst>
  </p:timing>
  <p:hf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4938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535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340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3734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849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847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7434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7891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8746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11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image" Target="../media/image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theme" Target="../theme/theme5.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1902"/>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7" name="Rectangle 16"/>
          <p:cNvSpPr/>
          <p:nvPr/>
        </p:nvSpPr>
        <p:spPr>
          <a:xfrm>
            <a:off x="1" y="901902"/>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3"/>
          <p:cNvSpPr>
            <a:spLocks noGrp="1"/>
          </p:cNvSpPr>
          <p:nvPr>
            <p:ph type="dt" sz="half" idx="2"/>
          </p:nvPr>
        </p:nvSpPr>
        <p:spPr>
          <a:xfrm>
            <a:off x="7644938" y="4902994"/>
            <a:ext cx="609600" cy="126206"/>
          </a:xfrm>
          <a:prstGeom prst="rect">
            <a:avLst/>
          </a:prstGeom>
        </p:spPr>
        <p:txBody>
          <a:bodyPr vert="horz" lIns="0" tIns="0" rIns="0" bIns="0" rtlCol="0" anchor="b"/>
          <a:lstStyle>
            <a:lvl1pPr algn="r">
              <a:defRPr sz="800">
                <a:solidFill>
                  <a:schemeClr val="tx1"/>
                </a:solidFill>
              </a:defRPr>
            </a:lvl1pPr>
          </a:lstStyle>
          <a:p>
            <a:fld id="{D84677D7-CD19-497B-A166-E031555359A4}" type="datetime1">
              <a:rPr lang="en-US" smtClean="0"/>
              <a:t>7/23/2019</a:t>
            </a:fld>
            <a:endParaRPr lang="en-US" dirty="0"/>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smtClean="0"/>
              <a:t>Author’s Last Name, Conference Name, Year, Presentation #</a:t>
            </a:r>
            <a:endParaRPr lang="en-US" dirty="0"/>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pPr/>
              <a:t>‹#›</a:t>
            </a:fld>
            <a:endParaRPr lang="en-US" dirty="0"/>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31" r:id="rId21"/>
    <p:sldLayoutId id="2147483768" r:id="rId22"/>
    <p:sldLayoutId id="2147483769" r:id="rId23"/>
    <p:sldLayoutId id="2147483770" r:id="rId24"/>
  </p:sldLayoutIdLst>
  <p:timing>
    <p:tnLst>
      <p:par>
        <p:cTn id="1" dur="indefinite" restart="never" nodeType="tmRoot"/>
      </p:par>
    </p:tnLst>
  </p:timing>
  <p:hf hdr="0" dt="0"/>
  <p:txStyles>
    <p:titleStyle>
      <a:lvl1pPr algn="l" defTabSz="91435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588" indent="-228588" algn="l" defTabSz="91435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895" indent="-228588" algn="l" defTabSz="91435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484"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72"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60"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50"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38"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27"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16"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327424"/>
            <a:ext cx="8229600" cy="4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dirty="0" smtClean="0"/>
              <a:t>Click to edit Master title style</a:t>
            </a:r>
            <a:endParaRPr 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6" tIns="45718" rIns="91436"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63975" y="4767264"/>
            <a:ext cx="2133600" cy="273844"/>
          </a:xfrm>
          <a:prstGeom prst="rect">
            <a:avLst/>
          </a:prstGeom>
        </p:spPr>
        <p:txBody>
          <a:bodyPr vert="horz" lIns="91436" tIns="45718" rIns="91436" bIns="45718" rtlCol="0" anchor="ctr"/>
          <a:lstStyle>
            <a:lvl1pPr algn="l" eaLnBrk="0" hangingPunct="0">
              <a:defRPr sz="800">
                <a:solidFill>
                  <a:srgbClr val="000000">
                    <a:tint val="75000"/>
                  </a:srgb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eaLnBrk="0" hangingPunct="0">
              <a:defRPr sz="1800" smtClean="0">
                <a:solidFill>
                  <a:srgbClr val="000000"/>
                </a:solidFill>
                <a:latin typeface="Arial"/>
                <a:ea typeface="+mn-ea"/>
                <a:cs typeface="Arial"/>
              </a:defRPr>
            </a:lvl1pPr>
          </a:lstStyle>
          <a:p>
            <a:pPr>
              <a:defRPr/>
            </a:pPr>
            <a:fld id="{26CD3C25-7FA5-944A-BDD9-AB1C8EF31410}" type="slidenum">
              <a:rPr lang="en-US"/>
              <a:pPr>
                <a:defRPr/>
              </a:pPr>
              <a:t>‹#›</a:t>
            </a:fld>
            <a:endParaRPr lang="en-US" dirty="0"/>
          </a:p>
        </p:txBody>
      </p:sp>
      <p:sp>
        <p:nvSpPr>
          <p:cNvPr id="7" name="Footer Placeholder 4"/>
          <p:cNvSpPr>
            <a:spLocks noGrp="1"/>
          </p:cNvSpPr>
          <p:nvPr>
            <p:ph type="ftr" sz="quarter" idx="3"/>
          </p:nvPr>
        </p:nvSpPr>
        <p:spPr>
          <a:xfrm>
            <a:off x="457200" y="4767264"/>
            <a:ext cx="2895600" cy="273844"/>
          </a:xfrm>
          <a:prstGeom prst="rect">
            <a:avLst/>
          </a:prstGeom>
        </p:spPr>
        <p:txBody>
          <a:bodyPr vert="horz" lIns="91436" tIns="45718" rIns="91436" bIns="45718" rtlCol="0" anchor="ctr"/>
          <a:lstStyle>
            <a:lvl1pPr algn="l" eaLnBrk="0" hangingPunct="0">
              <a:defRPr sz="800">
                <a:solidFill>
                  <a:srgbClr val="000000">
                    <a:tint val="75000"/>
                  </a:srgbClr>
                </a:solidFill>
                <a:latin typeface="Arial"/>
                <a:ea typeface="+mn-ea"/>
                <a:cs typeface="Arial"/>
              </a:defRPr>
            </a:lvl1pPr>
          </a:lstStyle>
          <a:p>
            <a:pPr>
              <a:defRPr/>
            </a:pPr>
            <a:endParaRPr lang="en-US"/>
          </a:p>
        </p:txBody>
      </p:sp>
      <p:pic>
        <p:nvPicPr>
          <p:cNvPr id="2055" name="Picture 8" descr="pptback-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3" y="5046664"/>
            <a:ext cx="9153526"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ptback-0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
            <a:ext cx="9153526"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ptback-02.jpg"/>
          <p:cNvPicPr>
            <a:picLocks/>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800100"/>
            <a:ext cx="9153526" cy="4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87885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txStyles>
    <p:titleStyle>
      <a:lvl1pPr algn="l" defTabSz="457178" rtl="0" eaLnBrk="1" fontAlgn="base" hangingPunct="1">
        <a:spcBef>
          <a:spcPct val="0"/>
        </a:spcBef>
        <a:spcAft>
          <a:spcPct val="0"/>
        </a:spcAft>
        <a:defRPr sz="3200" b="1" kern="1200">
          <a:solidFill>
            <a:schemeClr val="accent1"/>
          </a:solidFill>
          <a:latin typeface="Arial"/>
          <a:ea typeface="ＭＳ Ｐゴシック" charset="0"/>
          <a:cs typeface="Arial"/>
        </a:defRPr>
      </a:lvl1pPr>
      <a:lvl2pPr algn="l" defTabSz="457178" rtl="0" eaLnBrk="1" fontAlgn="base" hangingPunct="1">
        <a:spcBef>
          <a:spcPct val="0"/>
        </a:spcBef>
        <a:spcAft>
          <a:spcPct val="0"/>
        </a:spcAft>
        <a:defRPr sz="2000" b="1">
          <a:solidFill>
            <a:schemeClr val="accent1"/>
          </a:solidFill>
          <a:latin typeface="Times New Roman" charset="0"/>
          <a:ea typeface="ＭＳ Ｐゴシック" charset="0"/>
        </a:defRPr>
      </a:lvl2pPr>
      <a:lvl3pPr algn="l" defTabSz="457178" rtl="0" eaLnBrk="1" fontAlgn="base" hangingPunct="1">
        <a:spcBef>
          <a:spcPct val="0"/>
        </a:spcBef>
        <a:spcAft>
          <a:spcPct val="0"/>
        </a:spcAft>
        <a:defRPr sz="2000" b="1">
          <a:solidFill>
            <a:schemeClr val="accent1"/>
          </a:solidFill>
          <a:latin typeface="Times New Roman" charset="0"/>
          <a:ea typeface="ＭＳ Ｐゴシック" charset="0"/>
        </a:defRPr>
      </a:lvl3pPr>
      <a:lvl4pPr algn="l" defTabSz="457178" rtl="0" eaLnBrk="1" fontAlgn="base" hangingPunct="1">
        <a:spcBef>
          <a:spcPct val="0"/>
        </a:spcBef>
        <a:spcAft>
          <a:spcPct val="0"/>
        </a:spcAft>
        <a:defRPr sz="2000" b="1">
          <a:solidFill>
            <a:schemeClr val="accent1"/>
          </a:solidFill>
          <a:latin typeface="Times New Roman" charset="0"/>
          <a:ea typeface="ＭＳ Ｐゴシック" charset="0"/>
        </a:defRPr>
      </a:lvl4pPr>
      <a:lvl5pPr algn="l" defTabSz="457178" rtl="0" eaLnBrk="1" fontAlgn="base" hangingPunct="1">
        <a:spcBef>
          <a:spcPct val="0"/>
        </a:spcBef>
        <a:spcAft>
          <a:spcPct val="0"/>
        </a:spcAft>
        <a:defRPr sz="2000" b="1">
          <a:solidFill>
            <a:schemeClr val="accent1"/>
          </a:solidFill>
          <a:latin typeface="Times New Roman" charset="0"/>
          <a:ea typeface="ＭＳ Ｐゴシック" charset="0"/>
        </a:defRPr>
      </a:lvl5pPr>
      <a:lvl6pPr marL="457178" algn="l" defTabSz="457178" rtl="0" eaLnBrk="1" fontAlgn="base" hangingPunct="1">
        <a:spcBef>
          <a:spcPct val="0"/>
        </a:spcBef>
        <a:spcAft>
          <a:spcPct val="0"/>
        </a:spcAft>
        <a:defRPr sz="2000" b="1">
          <a:solidFill>
            <a:schemeClr val="accent1"/>
          </a:solidFill>
          <a:latin typeface="Times New Roman" charset="0"/>
          <a:ea typeface="ＭＳ Ｐゴシック" charset="0"/>
        </a:defRPr>
      </a:lvl6pPr>
      <a:lvl7pPr marL="914355" algn="l" defTabSz="457178" rtl="0" eaLnBrk="1" fontAlgn="base" hangingPunct="1">
        <a:spcBef>
          <a:spcPct val="0"/>
        </a:spcBef>
        <a:spcAft>
          <a:spcPct val="0"/>
        </a:spcAft>
        <a:defRPr sz="2000" b="1">
          <a:solidFill>
            <a:schemeClr val="accent1"/>
          </a:solidFill>
          <a:latin typeface="Times New Roman" charset="0"/>
          <a:ea typeface="ＭＳ Ｐゴシック" charset="0"/>
        </a:defRPr>
      </a:lvl7pPr>
      <a:lvl8pPr marL="1371532" algn="l" defTabSz="457178" rtl="0" eaLnBrk="1" fontAlgn="base" hangingPunct="1">
        <a:spcBef>
          <a:spcPct val="0"/>
        </a:spcBef>
        <a:spcAft>
          <a:spcPct val="0"/>
        </a:spcAft>
        <a:defRPr sz="2000" b="1">
          <a:solidFill>
            <a:schemeClr val="accent1"/>
          </a:solidFill>
          <a:latin typeface="Times New Roman" charset="0"/>
          <a:ea typeface="ＭＳ Ｐゴシック" charset="0"/>
        </a:defRPr>
      </a:lvl8pPr>
      <a:lvl9pPr marL="1828709" algn="l" defTabSz="457178" rtl="0" eaLnBrk="1" fontAlgn="base" hangingPunct="1">
        <a:spcBef>
          <a:spcPct val="0"/>
        </a:spcBef>
        <a:spcAft>
          <a:spcPct val="0"/>
        </a:spcAft>
        <a:defRPr sz="2000" b="1">
          <a:solidFill>
            <a:schemeClr val="accent1"/>
          </a:solidFill>
          <a:latin typeface="Times New Roman" charset="0"/>
          <a:ea typeface="ＭＳ Ｐゴシック" charset="0"/>
        </a:defRPr>
      </a:lvl9pPr>
    </p:titleStyle>
    <p:bodyStyle>
      <a:lvl1pPr marL="342884" indent="-342884" algn="l" defTabSz="457178" rtl="0" eaLnBrk="1" fontAlgn="base" hangingPunct="1">
        <a:spcBef>
          <a:spcPts val="1872"/>
        </a:spcBef>
        <a:spcAft>
          <a:spcPct val="0"/>
        </a:spcAft>
        <a:buSzPct val="70000"/>
        <a:buFont typeface="Lucida Grande" charset="0"/>
        <a:buChar char="▶"/>
        <a:defRPr sz="2800" kern="1200">
          <a:solidFill>
            <a:srgbClr val="333333"/>
          </a:solidFill>
          <a:latin typeface="Arial"/>
          <a:ea typeface="ＭＳ Ｐゴシック" charset="0"/>
          <a:cs typeface="Arial"/>
        </a:defRPr>
      </a:lvl1pPr>
      <a:lvl2pPr marL="742913" indent="-285736" algn="l" defTabSz="457178" rtl="0" eaLnBrk="1" fontAlgn="base" hangingPunct="1">
        <a:spcBef>
          <a:spcPct val="20000"/>
        </a:spcBef>
        <a:spcAft>
          <a:spcPct val="0"/>
        </a:spcAft>
        <a:buFont typeface="Arial" charset="0"/>
        <a:buChar char="–"/>
        <a:defRPr sz="2400" kern="1200">
          <a:solidFill>
            <a:srgbClr val="333333"/>
          </a:solidFill>
          <a:latin typeface="Arial"/>
          <a:ea typeface="ＭＳ Ｐゴシック" charset="0"/>
          <a:cs typeface="Arial"/>
        </a:defRPr>
      </a:lvl2pPr>
      <a:lvl3pPr marL="1142944" indent="-228588" algn="l" defTabSz="457178" rtl="0" eaLnBrk="1" fontAlgn="base" hangingPunct="1">
        <a:spcBef>
          <a:spcPct val="20000"/>
        </a:spcBef>
        <a:spcAft>
          <a:spcPct val="0"/>
        </a:spcAft>
        <a:buFont typeface="Arial" charset="0"/>
        <a:buChar char="•"/>
        <a:defRPr sz="1400" kern="1200">
          <a:solidFill>
            <a:srgbClr val="333333"/>
          </a:solidFill>
          <a:latin typeface="Arial"/>
          <a:ea typeface="ＭＳ Ｐゴシック" charset="0"/>
          <a:cs typeface="Arial"/>
        </a:defRPr>
      </a:lvl3pPr>
      <a:lvl4pPr marL="1600120" indent="-228588" algn="l" defTabSz="457178" rtl="0" eaLnBrk="1" fontAlgn="base" hangingPunct="1">
        <a:spcBef>
          <a:spcPct val="20000"/>
        </a:spcBef>
        <a:spcAft>
          <a:spcPct val="0"/>
        </a:spcAft>
        <a:buFont typeface="Arial" charset="0"/>
        <a:buChar char="–"/>
        <a:defRPr sz="1200" kern="1200">
          <a:solidFill>
            <a:srgbClr val="333333"/>
          </a:solidFill>
          <a:latin typeface="Arial"/>
          <a:ea typeface="ＭＳ Ｐゴシック" charset="0"/>
          <a:cs typeface="Arial"/>
        </a:defRPr>
      </a:lvl4pPr>
      <a:lvl5pPr marL="2057297" indent="-228588" algn="l" defTabSz="457178" rtl="0" eaLnBrk="1" fontAlgn="base" hangingPunct="1">
        <a:spcBef>
          <a:spcPct val="20000"/>
        </a:spcBef>
        <a:spcAft>
          <a:spcPct val="0"/>
        </a:spcAft>
        <a:buFont typeface="Arial" charset="0"/>
        <a:buChar char="»"/>
        <a:defRPr sz="1000" kern="1200">
          <a:solidFill>
            <a:srgbClr val="333333"/>
          </a:solidFill>
          <a:latin typeface="Arial"/>
          <a:ea typeface="ＭＳ Ｐゴシック" charset="0"/>
          <a:cs typeface="Arial"/>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0395455A-9862-4EF9-8E6D-4177B9E0A34D}"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0397E876-A83A-4B5E-AFFB-666AB2C9B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44198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1899"/>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17" name="Rectangle 16"/>
          <p:cNvSpPr/>
          <p:nvPr/>
        </p:nvSpPr>
        <p:spPr>
          <a:xfrm>
            <a:off x="1" y="901899"/>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prstClr val="white"/>
              </a:solidFil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3"/>
          <p:cNvSpPr>
            <a:spLocks noGrp="1"/>
          </p:cNvSpPr>
          <p:nvPr>
            <p:ph type="dt" sz="half" idx="2"/>
          </p:nvPr>
        </p:nvSpPr>
        <p:spPr>
          <a:xfrm>
            <a:off x="7644938" y="4902994"/>
            <a:ext cx="609600" cy="126206"/>
          </a:xfrm>
          <a:prstGeom prst="rect">
            <a:avLst/>
          </a:prstGeom>
        </p:spPr>
        <p:txBody>
          <a:bodyPr vert="horz" lIns="0" tIns="0" rIns="0" bIns="0" rtlCol="0" anchor="b"/>
          <a:lstStyle>
            <a:lvl1pPr algn="r">
              <a:defRPr sz="800">
                <a:solidFill>
                  <a:schemeClr val="tx1"/>
                </a:solidFill>
              </a:defRPr>
            </a:lvl1pPr>
          </a:lstStyle>
          <a:p>
            <a:fld id="{D84677D7-CD19-497B-A166-E031555359A4}" type="datetime1">
              <a:rPr lang="en-US" smtClean="0">
                <a:solidFill>
                  <a:prstClr val="black"/>
                </a:solidFill>
              </a:rPr>
              <a:pPr/>
              <a:t>7/23/2019</a:t>
            </a:fld>
            <a:endParaRPr lang="en-US" dirty="0">
              <a:solidFill>
                <a:prstClr val="black"/>
              </a:solidFil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800">
                <a:solidFill>
                  <a:schemeClr val="tx1"/>
                </a:solidFill>
              </a:defRPr>
            </a:lvl1pPr>
          </a:lstStyle>
          <a:p>
            <a:r>
              <a:rPr lang="en-US" smtClean="0">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4902994"/>
            <a:ext cx="247650" cy="126206"/>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458040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Lst>
  <p:timing>
    <p:tnLst>
      <p:par>
        <p:cTn id="1" dur="indefinite" restart="never" nodeType="tmRoot"/>
      </p:par>
    </p:tnLst>
  </p:timing>
  <p:hf hdr="0" dt="0"/>
  <p:txStyles>
    <p:titleStyle>
      <a:lvl1pPr algn="l" defTabSz="914355"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588" indent="-228588" algn="l" defTabSz="914355"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895" indent="-228588" algn="l" defTabSz="914355"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484"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072"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660"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250"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838"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427" indent="-182872" algn="l" defTabSz="914355"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016" indent="-182872" algn="l" defTabSz="914355"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9" y="901914"/>
            <a:ext cx="8672512" cy="480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17" name="Rectangle 16"/>
          <p:cNvSpPr/>
          <p:nvPr/>
        </p:nvSpPr>
        <p:spPr>
          <a:xfrm>
            <a:off x="6" y="901914"/>
            <a:ext cx="442913" cy="48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en-US">
              <a:solidFill>
                <a:prstClr val="white"/>
              </a:solidFill>
              <a:sym typeface="Arial"/>
            </a:endParaRPr>
          </a:p>
        </p:txBody>
      </p:sp>
      <p:sp>
        <p:nvSpPr>
          <p:cNvPr id="2" name="Title Placeholder 1"/>
          <p:cNvSpPr>
            <a:spLocks noGrp="1"/>
          </p:cNvSpPr>
          <p:nvPr>
            <p:ph type="title"/>
          </p:nvPr>
        </p:nvSpPr>
        <p:spPr>
          <a:xfrm>
            <a:off x="457200" y="349829"/>
            <a:ext cx="8229600" cy="507423"/>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3000"/>
            <a:ext cx="8229600" cy="348615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Date Placeholder 3"/>
          <p:cNvSpPr>
            <a:spLocks noGrp="1"/>
          </p:cNvSpPr>
          <p:nvPr>
            <p:ph type="dt" sz="half" idx="2"/>
          </p:nvPr>
        </p:nvSpPr>
        <p:spPr>
          <a:xfrm>
            <a:off x="7644938" y="4903003"/>
            <a:ext cx="609600" cy="126206"/>
          </a:xfrm>
          <a:prstGeom prst="rect">
            <a:avLst/>
          </a:prstGeom>
        </p:spPr>
        <p:txBody>
          <a:bodyPr vert="horz" lIns="0" tIns="0" rIns="0" bIns="0" rtlCol="0" anchor="b"/>
          <a:lstStyle>
            <a:lvl1pPr algn="r">
              <a:defRPr sz="600">
                <a:solidFill>
                  <a:schemeClr val="tx1"/>
                </a:solidFill>
              </a:defRPr>
            </a:lvl1pPr>
          </a:lstStyle>
          <a:p>
            <a:fld id="{D84677D7-CD19-497B-A166-E031555359A4}" type="datetime1">
              <a:rPr lang="en-US" smtClean="0">
                <a:solidFill>
                  <a:prstClr val="black"/>
                </a:solidFill>
                <a:cs typeface="Arial" charset="0"/>
                <a:sym typeface="Arial"/>
              </a:rPr>
              <a:pPr/>
              <a:t>7/23/2019</a:t>
            </a:fld>
            <a:endParaRPr lang="en-US" dirty="0">
              <a:solidFill>
                <a:prstClr val="black"/>
              </a:solidFill>
              <a:cs typeface="Arial" charset="0"/>
              <a:sym typeface="Arial"/>
            </a:endParaRPr>
          </a:p>
        </p:txBody>
      </p:sp>
      <p:sp>
        <p:nvSpPr>
          <p:cNvPr id="26" name="Footer Placeholder 4"/>
          <p:cNvSpPr>
            <a:spLocks noGrp="1"/>
          </p:cNvSpPr>
          <p:nvPr>
            <p:ph type="ftr" sz="quarter" idx="3"/>
          </p:nvPr>
        </p:nvSpPr>
        <p:spPr>
          <a:xfrm>
            <a:off x="457200" y="4902994"/>
            <a:ext cx="3048000" cy="123444"/>
          </a:xfrm>
          <a:prstGeom prst="rect">
            <a:avLst/>
          </a:prstGeom>
        </p:spPr>
        <p:txBody>
          <a:bodyPr vert="horz" lIns="0" tIns="0" rIns="0" bIns="0" rtlCol="0" anchor="b"/>
          <a:lstStyle>
            <a:lvl1pPr algn="l">
              <a:defRPr sz="600">
                <a:solidFill>
                  <a:schemeClr val="tx1"/>
                </a:solidFill>
              </a:defRPr>
            </a:lvl1pPr>
          </a:lstStyle>
          <a:p>
            <a:r>
              <a:rPr lang="en-US" smtClean="0">
                <a:solidFill>
                  <a:prstClr val="black"/>
                </a:solidFill>
                <a:cs typeface="Arial" charset="0"/>
                <a:sym typeface="Arial"/>
              </a:rPr>
              <a:t>Author’s Last Name, Conference Name, Year, Presentation #</a:t>
            </a:r>
            <a:endParaRPr lang="en-US" dirty="0">
              <a:solidFill>
                <a:prstClr val="black"/>
              </a:solidFill>
              <a:cs typeface="Arial" charset="0"/>
              <a:sym typeface="Arial"/>
            </a:endParaRPr>
          </a:p>
        </p:txBody>
      </p:sp>
      <p:sp>
        <p:nvSpPr>
          <p:cNvPr id="27" name="Slide Number Placeholder 5"/>
          <p:cNvSpPr>
            <a:spLocks noGrp="1"/>
          </p:cNvSpPr>
          <p:nvPr>
            <p:ph type="sldNum" sz="quarter" idx="4"/>
          </p:nvPr>
        </p:nvSpPr>
        <p:spPr>
          <a:xfrm>
            <a:off x="8439150" y="4903003"/>
            <a:ext cx="247650" cy="126206"/>
          </a:xfrm>
          <a:prstGeom prst="rect">
            <a:avLst/>
          </a:prstGeom>
        </p:spPr>
        <p:txBody>
          <a:bodyPr vert="horz" lIns="0" tIns="0" rIns="0" bIns="0" rtlCol="0" anchor="b"/>
          <a:lstStyle>
            <a:lvl1pPr algn="r">
              <a:defRPr sz="600">
                <a:solidFill>
                  <a:schemeClr val="tx1"/>
                </a:solidFill>
              </a:defRPr>
            </a:lvl1pPr>
          </a:lstStyle>
          <a:p>
            <a:fld id="{94BD5F9E-BC76-487B-A2BC-019AD28A14BF}" type="slidenum">
              <a:rPr lang="en-US" smtClean="0">
                <a:solidFill>
                  <a:prstClr val="black"/>
                </a:solidFill>
                <a:cs typeface="Arial" charset="0"/>
                <a:sym typeface="Arial"/>
              </a:rPr>
              <a:pPr/>
              <a:t>‹#›</a:t>
            </a:fld>
            <a:endParaRPr lang="en-US" dirty="0">
              <a:solidFill>
                <a:prstClr val="black"/>
              </a:solidFill>
              <a:cs typeface="Arial" charset="0"/>
              <a:sym typeface="Arial"/>
            </a:endParaRPr>
          </a:p>
        </p:txBody>
      </p:sp>
      <p:sp>
        <p:nvSpPr>
          <p:cNvPr id="9" name="TextBox 8"/>
          <p:cNvSpPr txBox="1"/>
          <p:nvPr userDrawn="1"/>
        </p:nvSpPr>
        <p:spPr>
          <a:xfrm>
            <a:off x="6" y="4866513"/>
            <a:ext cx="1200600" cy="276991"/>
          </a:xfrm>
          <a:prstGeom prst="rect">
            <a:avLst/>
          </a:prstGeom>
          <a:noFill/>
        </p:spPr>
        <p:txBody>
          <a:bodyPr wrap="square" lIns="91428" tIns="45714" rIns="91428" bIns="45714" rtlCol="0">
            <a:spAutoFit/>
          </a:bodyPr>
          <a:lstStyle/>
          <a:p>
            <a:pPr defTabSz="914268"/>
            <a:r>
              <a:rPr lang="en-US" sz="1200" kern="0" dirty="0">
                <a:solidFill>
                  <a:prstClr val="black"/>
                </a:solidFill>
                <a:ea typeface="ＭＳ Ｐゴシック" charset="0"/>
                <a:cs typeface="Arial" pitchFamily="34" charset="0"/>
                <a:sym typeface="Helvetica" charset="0"/>
              </a:rPr>
              <a:t>Slide </a:t>
            </a:r>
            <a:fld id="{855F7D49-8920-4811-BC76-0E9BF1D8C467}" type="slidenum">
              <a:rPr lang="en-US" sz="1200" kern="0">
                <a:solidFill>
                  <a:prstClr val="black"/>
                </a:solidFill>
                <a:ea typeface="ＭＳ Ｐゴシック" charset="0"/>
                <a:cs typeface="Arial" pitchFamily="34" charset="0"/>
                <a:sym typeface="Helvetica" charset="0"/>
              </a:rPr>
              <a:pPr defTabSz="914268"/>
              <a:t>‹#›</a:t>
            </a:fld>
            <a:r>
              <a:rPr lang="en-US" sz="1200" kern="0" dirty="0">
                <a:solidFill>
                  <a:prstClr val="black"/>
                </a:solidFill>
                <a:ea typeface="ＭＳ Ｐゴシック" charset="0"/>
                <a:cs typeface="Arial" pitchFamily="34" charset="0"/>
                <a:sym typeface="Helvetica" charset="0"/>
              </a:rPr>
              <a:t> </a:t>
            </a:r>
            <a:r>
              <a:rPr lang="en-US" sz="1200" kern="0" dirty="0" smtClean="0">
                <a:solidFill>
                  <a:prstClr val="black"/>
                </a:solidFill>
                <a:ea typeface="ＭＳ Ｐゴシック" charset="0"/>
                <a:cs typeface="Arial" pitchFamily="34" charset="0"/>
                <a:sym typeface="Helvetica" charset="0"/>
              </a:rPr>
              <a:t>of 38</a:t>
            </a:r>
            <a:endParaRPr lang="en-US" sz="1200" kern="0" dirty="0">
              <a:solidFill>
                <a:prstClr val="black"/>
              </a:solidFill>
              <a:ea typeface="ＭＳ Ｐゴシック" charset="0"/>
              <a:cs typeface="Arial" pitchFamily="34" charset="0"/>
              <a:sym typeface="Helvetica" charset="0"/>
            </a:endParaRPr>
          </a:p>
        </p:txBody>
      </p:sp>
    </p:spTree>
    <p:extLst>
      <p:ext uri="{BB962C8B-B14F-4D97-AF65-F5344CB8AC3E}">
        <p14:creationId xmlns:p14="http://schemas.microsoft.com/office/powerpoint/2010/main" val="283693019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Lst>
  <p:timing>
    <p:tnLst>
      <p:par>
        <p:cTn id="1" dur="indefinite" restart="never" nodeType="tmRoot"/>
      </p:par>
    </p:tnLst>
  </p:timing>
  <p:hf hdr="0" dt="0"/>
  <p:txStyles>
    <p:titleStyle>
      <a:lvl1pPr algn="l" defTabSz="685732" rtl="0" eaLnBrk="1" latinLnBrk="0" hangingPunct="1">
        <a:lnSpc>
          <a:spcPct val="90000"/>
        </a:lnSpc>
        <a:spcBef>
          <a:spcPct val="0"/>
        </a:spcBef>
        <a:buNone/>
        <a:defRPr sz="1800" b="0" kern="1200">
          <a:solidFill>
            <a:schemeClr val="tx2"/>
          </a:solidFill>
          <a:latin typeface="+mj-lt"/>
          <a:ea typeface="+mj-ea"/>
          <a:cs typeface="+mj-cs"/>
        </a:defRPr>
      </a:lvl1pPr>
    </p:titleStyle>
    <p:bodyStyle>
      <a:lvl1pPr marL="171434" indent="-171434" algn="l" defTabSz="685732" rtl="0" eaLnBrk="1" latinLnBrk="0" hangingPunct="1">
        <a:lnSpc>
          <a:spcPct val="90000"/>
        </a:lnSpc>
        <a:spcBef>
          <a:spcPts val="900"/>
        </a:spcBef>
        <a:buClr>
          <a:schemeClr val="bg2">
            <a:lumMod val="75000"/>
          </a:schemeClr>
        </a:buClr>
        <a:buSzPct val="90000"/>
        <a:buFont typeface="Wingdings" panose="05000000000000000000" pitchFamily="2" charset="2"/>
        <a:buChar char="§"/>
        <a:defRPr sz="1500" kern="1200">
          <a:solidFill>
            <a:schemeClr val="tx1"/>
          </a:solidFill>
          <a:latin typeface="+mn-lt"/>
          <a:ea typeface="+mn-ea"/>
          <a:cs typeface="+mn-cs"/>
        </a:defRPr>
      </a:lvl1pPr>
      <a:lvl2pPr marL="377153" indent="-171434" algn="l" defTabSz="685732"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2pPr>
      <a:lvl3pPr marL="548586" indent="-137147" algn="l" defTabSz="685732"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200" kern="1200">
          <a:solidFill>
            <a:schemeClr val="tx1"/>
          </a:solidFill>
          <a:latin typeface="+mn-lt"/>
          <a:ea typeface="+mn-ea"/>
          <a:cs typeface="+mn-cs"/>
        </a:defRPr>
      </a:lvl3pPr>
      <a:lvl4pPr marL="720018" indent="-137147" algn="l" defTabSz="685732" rtl="0" eaLnBrk="1" latinLnBrk="0" hangingPunct="1">
        <a:lnSpc>
          <a:spcPct val="90000"/>
        </a:lnSpc>
        <a:spcBef>
          <a:spcPts val="450"/>
        </a:spcBef>
        <a:buClr>
          <a:schemeClr val="bg2">
            <a:lumMod val="75000"/>
          </a:schemeClr>
        </a:buClr>
        <a:buSzPct val="90000"/>
        <a:buFont typeface="Arial" panose="020B0604020202020204" pitchFamily="34" charset="0"/>
        <a:buChar char="–"/>
        <a:defRPr sz="1100" kern="1200">
          <a:solidFill>
            <a:schemeClr val="tx1"/>
          </a:solidFill>
          <a:latin typeface="+mn-lt"/>
          <a:ea typeface="+mn-ea"/>
          <a:cs typeface="+mn-cs"/>
        </a:defRPr>
      </a:lvl4pPr>
      <a:lvl5pPr marL="891452" indent="-137147" algn="l" defTabSz="685732"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100" kern="1200">
          <a:solidFill>
            <a:schemeClr val="tx1"/>
          </a:solidFill>
          <a:latin typeface="+mn-lt"/>
          <a:ea typeface="+mn-ea"/>
          <a:cs typeface="+mn-cs"/>
        </a:defRPr>
      </a:lvl5pPr>
      <a:lvl6pPr marL="1062884" indent="-137147" algn="l" defTabSz="685732" rtl="0" eaLnBrk="1" latinLnBrk="0" hangingPunct="1">
        <a:lnSpc>
          <a:spcPct val="90000"/>
        </a:lnSpc>
        <a:spcBef>
          <a:spcPts val="450"/>
        </a:spcBef>
        <a:buClr>
          <a:schemeClr val="bg2">
            <a:lumMod val="75000"/>
          </a:schemeClr>
        </a:buClr>
        <a:buSzPct val="90000"/>
        <a:buFont typeface="Arial" panose="020B0604020202020204" pitchFamily="34" charset="0"/>
        <a:buChar char="–"/>
        <a:defRPr sz="1100" kern="1200">
          <a:solidFill>
            <a:schemeClr val="tx1"/>
          </a:solidFill>
          <a:latin typeface="+mn-lt"/>
          <a:ea typeface="+mn-ea"/>
          <a:cs typeface="+mn-cs"/>
        </a:defRPr>
      </a:lvl6pPr>
      <a:lvl7pPr marL="1234319" indent="-137147" algn="l" defTabSz="685732"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100" kern="1200">
          <a:solidFill>
            <a:schemeClr val="tx1"/>
          </a:solidFill>
          <a:latin typeface="+mn-lt"/>
          <a:ea typeface="+mn-ea"/>
          <a:cs typeface="+mn-cs"/>
        </a:defRPr>
      </a:lvl7pPr>
      <a:lvl8pPr marL="1405750" indent="-137147" algn="l" defTabSz="685732" rtl="0" eaLnBrk="1" latinLnBrk="0" hangingPunct="1">
        <a:lnSpc>
          <a:spcPct val="90000"/>
        </a:lnSpc>
        <a:spcBef>
          <a:spcPts val="450"/>
        </a:spcBef>
        <a:buClr>
          <a:schemeClr val="bg2">
            <a:lumMod val="75000"/>
          </a:schemeClr>
        </a:buClr>
        <a:buSzPct val="90000"/>
        <a:buFont typeface="Arial" panose="020B0604020202020204" pitchFamily="34" charset="0"/>
        <a:buChar char="–"/>
        <a:defRPr sz="1100" kern="1200">
          <a:solidFill>
            <a:schemeClr val="tx1"/>
          </a:solidFill>
          <a:latin typeface="+mn-lt"/>
          <a:ea typeface="+mn-ea"/>
          <a:cs typeface="+mn-cs"/>
        </a:defRPr>
      </a:lvl8pPr>
      <a:lvl9pPr marL="1577183" indent="-137147" algn="l" defTabSz="685732" rtl="0" eaLnBrk="1" latinLnBrk="0" hangingPunct="1">
        <a:lnSpc>
          <a:spcPct val="90000"/>
        </a:lnSpc>
        <a:spcBef>
          <a:spcPts val="450"/>
        </a:spcBef>
        <a:buClr>
          <a:schemeClr val="bg2">
            <a:lumMod val="75000"/>
          </a:schemeClr>
        </a:buClr>
        <a:buSzPct val="90000"/>
        <a:buFont typeface="Wingdings" panose="05000000000000000000" pitchFamily="2" charset="2"/>
        <a:buChar char="§"/>
        <a:defRPr sz="11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C583C2E4-53E7-4356-B875-C431A727583F}" type="datetimeFigureOut">
              <a:rPr lang="en-US" smtClean="0">
                <a:solidFill>
                  <a:prstClr val="black">
                    <a:tint val="75000"/>
                  </a:prstClr>
                </a:solidFill>
              </a:rPr>
              <a:pPr/>
              <a:t>7/23/2019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6F83789A-0C33-4B44-BC3D-7C0F873A03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5409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91436" tIns="45718" rIns="91436" bIns="45718"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900">
                <a:solidFill>
                  <a:schemeClr val="tx1">
                    <a:tint val="75000"/>
                  </a:schemeClr>
                </a:solidFill>
              </a:defRPr>
            </a:lvl1pPr>
          </a:lstStyle>
          <a:p>
            <a:fld id="{B22206DA-4705-844F-8F0B-F43945BCDB13}" type="slidenum">
              <a:rPr lang="en-US" smtClean="0"/>
              <a:pPr/>
              <a:t>‹#›</a:t>
            </a:fld>
            <a:endParaRPr lang="en-US" dirty="0"/>
          </a:p>
        </p:txBody>
      </p:sp>
    </p:spTree>
    <p:extLst>
      <p:ext uri="{BB962C8B-B14F-4D97-AF65-F5344CB8AC3E}">
        <p14:creationId xmlns:p14="http://schemas.microsoft.com/office/powerpoint/2010/main" val="1890288841"/>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iming>
    <p:tnLst>
      <p:par>
        <p:cTn id="1" dur="indefinite" restart="never" nodeType="tmRoot"/>
      </p:par>
    </p:tnLst>
  </p:timing>
  <p:txStyles>
    <p:titleStyle>
      <a:lvl1pPr algn="ctr" defTabSz="342884" rtl="0" eaLnBrk="1" latinLnBrk="0" hangingPunct="1">
        <a:spcBef>
          <a:spcPct val="0"/>
        </a:spcBef>
        <a:buNone/>
        <a:defRPr sz="3000" b="1" kern="1200">
          <a:solidFill>
            <a:srgbClr val="E8303B"/>
          </a:solidFill>
          <a:latin typeface="Franklin Gothic Book" panose="020B0503020102020204" pitchFamily="34" charset="0"/>
          <a:ea typeface="+mj-ea"/>
          <a:cs typeface="Arial" pitchFamily="34" charset="0"/>
        </a:defRPr>
      </a:lvl1pPr>
    </p:titleStyle>
    <p:bodyStyle>
      <a:lvl1pPr marL="257162" indent="-257162" algn="l" defTabSz="342884"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1pPr>
      <a:lvl2pPr marL="557185" indent="-214303" algn="l" defTabSz="342884" rtl="0" eaLnBrk="1" latinLnBrk="0" hangingPunct="1">
        <a:spcBef>
          <a:spcPct val="20000"/>
        </a:spcBef>
        <a:buFont typeface="Arial"/>
        <a:buChar char="–"/>
        <a:defRPr sz="2100" kern="1200">
          <a:solidFill>
            <a:srgbClr val="383333"/>
          </a:solidFill>
          <a:latin typeface="Franklin Gothic Book" panose="020B0503020102020204" pitchFamily="34" charset="0"/>
          <a:ea typeface="+mn-ea"/>
          <a:cs typeface="Arial" pitchFamily="34" charset="0"/>
        </a:defRPr>
      </a:lvl2pPr>
      <a:lvl3pPr marL="857207" indent="-171442" algn="l" defTabSz="342884" rtl="0" eaLnBrk="1" latinLnBrk="0" hangingPunct="1">
        <a:spcBef>
          <a:spcPct val="20000"/>
        </a:spcBef>
        <a:buFont typeface="Arial"/>
        <a:buChar char="•"/>
        <a:defRPr sz="1800" kern="1200">
          <a:solidFill>
            <a:srgbClr val="383333"/>
          </a:solidFill>
          <a:latin typeface="Franklin Gothic Book" panose="020B0503020102020204" pitchFamily="34" charset="0"/>
          <a:ea typeface="+mn-ea"/>
          <a:cs typeface="Arial" pitchFamily="34" charset="0"/>
        </a:defRPr>
      </a:lvl3pPr>
      <a:lvl4pPr marL="1200090" indent="-171442" algn="l" defTabSz="342884" rtl="0" eaLnBrk="1" latinLnBrk="0" hangingPunct="1">
        <a:spcBef>
          <a:spcPct val="20000"/>
        </a:spcBef>
        <a:buFont typeface="Arial"/>
        <a:buChar char="–"/>
        <a:defRPr sz="1500" kern="1200">
          <a:solidFill>
            <a:srgbClr val="383333"/>
          </a:solidFill>
          <a:latin typeface="Franklin Gothic Book" panose="020B0503020102020204" pitchFamily="34" charset="0"/>
          <a:ea typeface="+mn-ea"/>
          <a:cs typeface="Arial" pitchFamily="34" charset="0"/>
        </a:defRPr>
      </a:lvl4pPr>
      <a:lvl5pPr marL="1542974" indent="-171442" algn="l" defTabSz="342884" rtl="0" eaLnBrk="1" latinLnBrk="0" hangingPunct="1">
        <a:spcBef>
          <a:spcPct val="20000"/>
        </a:spcBef>
        <a:buFont typeface="Arial"/>
        <a:buChar char="»"/>
        <a:defRPr sz="1500" kern="1200">
          <a:solidFill>
            <a:srgbClr val="383333"/>
          </a:solidFill>
          <a:latin typeface="Franklin Gothic Book" panose="020B0503020102020204" pitchFamily="34" charset="0"/>
          <a:ea typeface="+mn-ea"/>
          <a:cs typeface="Arial" pitchFamily="34" charset="0"/>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400" kern="1200">
          <a:solidFill>
            <a:schemeClr val="tx1"/>
          </a:solidFill>
          <a:latin typeface="+mn-lt"/>
          <a:ea typeface="+mn-ea"/>
          <a:cs typeface="+mn-cs"/>
        </a:defRPr>
      </a:lvl1pPr>
      <a:lvl2pPr marL="342884" algn="l" defTabSz="342884" rtl="0" eaLnBrk="1" latinLnBrk="0" hangingPunct="1">
        <a:defRPr sz="1400" kern="1200">
          <a:solidFill>
            <a:schemeClr val="tx1"/>
          </a:solidFill>
          <a:latin typeface="+mn-lt"/>
          <a:ea typeface="+mn-ea"/>
          <a:cs typeface="+mn-cs"/>
        </a:defRPr>
      </a:lvl2pPr>
      <a:lvl3pPr marL="685766" algn="l" defTabSz="342884" rtl="0" eaLnBrk="1" latinLnBrk="0" hangingPunct="1">
        <a:defRPr sz="1400" kern="1200">
          <a:solidFill>
            <a:schemeClr val="tx1"/>
          </a:solidFill>
          <a:latin typeface="+mn-lt"/>
          <a:ea typeface="+mn-ea"/>
          <a:cs typeface="+mn-cs"/>
        </a:defRPr>
      </a:lvl3pPr>
      <a:lvl4pPr marL="1028649" algn="l" defTabSz="342884" rtl="0" eaLnBrk="1" latinLnBrk="0" hangingPunct="1">
        <a:defRPr sz="1400" kern="1200">
          <a:solidFill>
            <a:schemeClr val="tx1"/>
          </a:solidFill>
          <a:latin typeface="+mn-lt"/>
          <a:ea typeface="+mn-ea"/>
          <a:cs typeface="+mn-cs"/>
        </a:defRPr>
      </a:lvl4pPr>
      <a:lvl5pPr marL="1371532" algn="l" defTabSz="342884" rtl="0" eaLnBrk="1" latinLnBrk="0" hangingPunct="1">
        <a:defRPr sz="1400" kern="1200">
          <a:solidFill>
            <a:schemeClr val="tx1"/>
          </a:solidFill>
          <a:latin typeface="+mn-lt"/>
          <a:ea typeface="+mn-ea"/>
          <a:cs typeface="+mn-cs"/>
        </a:defRPr>
      </a:lvl5pPr>
      <a:lvl6pPr marL="1714415" algn="l" defTabSz="342884" rtl="0" eaLnBrk="1" latinLnBrk="0" hangingPunct="1">
        <a:defRPr sz="1400" kern="1200">
          <a:solidFill>
            <a:schemeClr val="tx1"/>
          </a:solidFill>
          <a:latin typeface="+mn-lt"/>
          <a:ea typeface="+mn-ea"/>
          <a:cs typeface="+mn-cs"/>
        </a:defRPr>
      </a:lvl6pPr>
      <a:lvl7pPr marL="2057297" algn="l" defTabSz="342884" rtl="0" eaLnBrk="1" latinLnBrk="0" hangingPunct="1">
        <a:defRPr sz="1400" kern="1200">
          <a:solidFill>
            <a:schemeClr val="tx1"/>
          </a:solidFill>
          <a:latin typeface="+mn-lt"/>
          <a:ea typeface="+mn-ea"/>
          <a:cs typeface="+mn-cs"/>
        </a:defRPr>
      </a:lvl7pPr>
      <a:lvl8pPr marL="2400180" algn="l" defTabSz="342884" rtl="0" eaLnBrk="1" latinLnBrk="0" hangingPunct="1">
        <a:defRPr sz="1400" kern="1200">
          <a:solidFill>
            <a:schemeClr val="tx1"/>
          </a:solidFill>
          <a:latin typeface="+mn-lt"/>
          <a:ea typeface="+mn-ea"/>
          <a:cs typeface="+mn-cs"/>
        </a:defRPr>
      </a:lvl8pPr>
      <a:lvl9pPr marL="2743064" algn="l" defTabSz="342884"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24F8935-7373-4B98-9F6D-3DD1F93B3AB2}"/>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C950B19-5BED-457C-ABEE-C27A2AB4C12F}"/>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FEF320-A4E0-410C-9D1C-2AC0749B5F3E}"/>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E656DEBD-4107-4F09-A0D7-4E361707DF66}" type="datetimeFigureOut">
              <a:rPr lang="en-US" smtClean="0">
                <a:solidFill>
                  <a:prstClr val="black">
                    <a:tint val="75000"/>
                  </a:prstClr>
                </a:solidFill>
              </a:rPr>
              <a:pPr defTabSz="685800"/>
              <a:t>7/23/2019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EC993E2-E51E-46A2-A331-12DBAF09433D}"/>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6A682DB-CFB9-40A0-AB1B-5180DB488AC8}"/>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F6FF6D8-6881-4410-BC8C-F48EAC1D350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51098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s.plos.org/plosone/article?id=10.1371/journal.pone.0072616" TargetMode="External"/><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journals.plos.org/plosone/article?id=10.1371/journal.pone.0152444" TargetMode="External"/><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journals.plos.org/plosone/article?id=10.1371/journal.pone.0152444" TargetMode="Externa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2.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emf"/><Relationship Id="rId7" Type="http://schemas.openxmlformats.org/officeDocument/2006/relationships/image" Target="../media/image31.jpeg"/><Relationship Id="rId2" Type="http://schemas.openxmlformats.org/officeDocument/2006/relationships/image" Target="../media/image26.emf"/><Relationship Id="rId1" Type="http://schemas.openxmlformats.org/officeDocument/2006/relationships/slideLayout" Target="../slideLayouts/slideLayout3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9.xml"/><Relationship Id="rId5" Type="http://schemas.openxmlformats.org/officeDocument/2006/relationships/image" Target="../media/image36.emf"/><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hyperlink" Target="http://www.iom.edu/biomarkerevaluation" TargetMode="External"/><Relationship Id="rId2" Type="http://schemas.openxmlformats.org/officeDocument/2006/relationships/hyperlink" Target="http://www.conversantbio.com/blog/bid/383664/5-Core-Characteristics-of-Surrogate-Endpoint-Biomarkers" TargetMode="Externa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2"/>
                </a:solidFill>
                <a:latin typeface="Arial" charset="0"/>
                <a:ea typeface="Arial" charset="0"/>
                <a:cs typeface="Arial" charset="0"/>
              </a:rPr>
              <a:t>Ageing and HIV- </a:t>
            </a:r>
            <a:br>
              <a:rPr lang="en-US" dirty="0">
                <a:solidFill>
                  <a:schemeClr val="tx2"/>
                </a:solidFill>
                <a:latin typeface="Arial" charset="0"/>
                <a:ea typeface="Arial" charset="0"/>
                <a:cs typeface="Arial" charset="0"/>
              </a:rPr>
            </a:br>
            <a:r>
              <a:rPr lang="en-US" dirty="0">
                <a:solidFill>
                  <a:schemeClr val="tx2"/>
                </a:solidFill>
                <a:latin typeface="Arial" charset="0"/>
                <a:ea typeface="Arial" charset="0"/>
                <a:cs typeface="Arial" charset="0"/>
              </a:rPr>
              <a:t>What is the Epidemiology and the Science</a:t>
            </a:r>
            <a:br>
              <a:rPr lang="en-US" dirty="0">
                <a:solidFill>
                  <a:schemeClr val="tx2"/>
                </a:solidFill>
                <a:latin typeface="Arial" charset="0"/>
                <a:ea typeface="Arial" charset="0"/>
                <a:cs typeface="Arial" charset="0"/>
              </a:rPr>
            </a:br>
            <a:endParaRPr lang="en-US" dirty="0"/>
          </a:p>
        </p:txBody>
      </p:sp>
      <p:sp>
        <p:nvSpPr>
          <p:cNvPr id="3" name="Subtitle 2"/>
          <p:cNvSpPr>
            <a:spLocks noGrp="1"/>
          </p:cNvSpPr>
          <p:nvPr>
            <p:ph type="subTitle" idx="1"/>
          </p:nvPr>
        </p:nvSpPr>
        <p:spPr>
          <a:xfrm>
            <a:off x="1371600" y="2914653"/>
            <a:ext cx="6400800" cy="407357"/>
          </a:xfrm>
        </p:spPr>
        <p:txBody>
          <a:bodyPr>
            <a:noAutofit/>
          </a:bodyPr>
          <a:lstStyle/>
          <a:p>
            <a:pPr algn="l" fontAlgn="base">
              <a:lnSpc>
                <a:spcPts val="2025"/>
              </a:lnSpc>
              <a:spcBef>
                <a:spcPts val="0"/>
              </a:spcBef>
              <a:spcAft>
                <a:spcPct val="0"/>
              </a:spcAft>
              <a:buSzPct val="70000"/>
            </a:pPr>
            <a:r>
              <a:rPr lang="en-US" altLang="en-US" sz="1500" b="1" dirty="0">
                <a:solidFill>
                  <a:srgbClr val="221F72"/>
                </a:solidFill>
                <a:latin typeface="Arial"/>
                <a:ea typeface="ＭＳ Ｐゴシック" charset="0"/>
                <a:cs typeface="Arial"/>
              </a:rPr>
              <a:t>Judith A. Aberg, MD, FIDSA, FACP</a:t>
            </a:r>
          </a:p>
          <a:p>
            <a:pPr algn="l" fontAlgn="base">
              <a:lnSpc>
                <a:spcPts val="2025"/>
              </a:lnSpc>
              <a:spcBef>
                <a:spcPts val="0"/>
              </a:spcBef>
              <a:spcAft>
                <a:spcPct val="0"/>
              </a:spcAft>
              <a:buSzPct val="70000"/>
            </a:pPr>
            <a:r>
              <a:rPr lang="en-US" altLang="en-US" sz="1500" dirty="0">
                <a:solidFill>
                  <a:srgbClr val="221F72"/>
                </a:solidFill>
                <a:latin typeface="Arial"/>
                <a:ea typeface="ＭＳ Ｐゴシック" charset="0"/>
                <a:cs typeface="Arial"/>
              </a:rPr>
              <a:t>Chief, Infectious Diseases, Mount Sinai Health System</a:t>
            </a:r>
          </a:p>
          <a:p>
            <a:pPr algn="l" fontAlgn="base">
              <a:lnSpc>
                <a:spcPts val="2025"/>
              </a:lnSpc>
              <a:spcBef>
                <a:spcPts val="0"/>
              </a:spcBef>
              <a:spcAft>
                <a:spcPct val="0"/>
              </a:spcAft>
              <a:buSzPct val="70000"/>
            </a:pPr>
            <a:r>
              <a:rPr lang="en-US" altLang="en-US" sz="1500" dirty="0">
                <a:solidFill>
                  <a:srgbClr val="221F72"/>
                </a:solidFill>
                <a:latin typeface="Arial"/>
                <a:ea typeface="ＭＳ Ｐゴシック" charset="0"/>
                <a:cs typeface="Arial"/>
              </a:rPr>
              <a:t>George </a:t>
            </a:r>
            <a:r>
              <a:rPr lang="en-US" altLang="en-US" sz="1500" dirty="0" err="1">
                <a:solidFill>
                  <a:srgbClr val="221F72"/>
                </a:solidFill>
                <a:latin typeface="Arial"/>
                <a:ea typeface="ＭＳ Ｐゴシック" charset="0"/>
                <a:cs typeface="Arial"/>
              </a:rPr>
              <a:t>Baehr</a:t>
            </a:r>
            <a:r>
              <a:rPr lang="en-US" altLang="en-US" sz="1500" dirty="0">
                <a:solidFill>
                  <a:srgbClr val="221F72"/>
                </a:solidFill>
                <a:latin typeface="Arial"/>
                <a:ea typeface="ＭＳ Ｐゴシック" charset="0"/>
                <a:cs typeface="Arial"/>
              </a:rPr>
              <a:t> Professor of Medicine</a:t>
            </a:r>
          </a:p>
          <a:p>
            <a:pPr algn="l" fontAlgn="base">
              <a:lnSpc>
                <a:spcPts val="2025"/>
              </a:lnSpc>
              <a:spcBef>
                <a:spcPts val="0"/>
              </a:spcBef>
              <a:spcAft>
                <a:spcPct val="0"/>
              </a:spcAft>
              <a:buSzPct val="70000"/>
            </a:pPr>
            <a:r>
              <a:rPr lang="en-US" altLang="en-US" sz="1500" dirty="0">
                <a:solidFill>
                  <a:srgbClr val="221F72"/>
                </a:solidFill>
                <a:latin typeface="Arial"/>
                <a:ea typeface="ＭＳ Ｐゴシック" charset="0"/>
                <a:cs typeface="Arial"/>
              </a:rPr>
              <a:t>Icahn School of Medicine at Mount Sinai</a:t>
            </a:r>
          </a:p>
          <a:p>
            <a:pPr algn="l" fontAlgn="base">
              <a:lnSpc>
                <a:spcPts val="2025"/>
              </a:lnSpc>
              <a:spcBef>
                <a:spcPts val="0"/>
              </a:spcBef>
              <a:spcAft>
                <a:spcPct val="0"/>
              </a:spcAft>
              <a:buSzPct val="70000"/>
            </a:pPr>
            <a:endParaRPr lang="en-US" sz="14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99927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909" y="571500"/>
            <a:ext cx="6384636" cy="3630706"/>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4" y="184902"/>
            <a:ext cx="8509000" cy="197362"/>
          </a:xfrm>
          <a:noFill/>
          <a:ln/>
        </p:spPr>
        <p:txBody>
          <a:bodyPr>
            <a:spAutoFit/>
          </a:bodyPr>
          <a:lstStyle/>
          <a:p>
            <a:pPr marL="0" indent="0" algn="ctr">
              <a:spcBef>
                <a:spcPct val="0"/>
              </a:spcBef>
              <a:buNone/>
            </a:pPr>
            <a:r>
              <a:rPr lang="en-US" altLang="en-US" sz="1400" b="1">
                <a:solidFill>
                  <a:schemeClr val="tx2"/>
                </a:solidFill>
              </a:rPr>
              <a:t>Figure 1. HIV prevalence by rapid testing among MSM in Mexico by region, 2011.</a:t>
            </a:r>
          </a:p>
        </p:txBody>
      </p:sp>
      <p:sp>
        <p:nvSpPr>
          <p:cNvPr id="4100" name="Text Box 4"/>
          <p:cNvSpPr txBox="1">
            <a:spLocks noChangeArrowheads="1"/>
          </p:cNvSpPr>
          <p:nvPr/>
        </p:nvSpPr>
        <p:spPr bwMode="auto">
          <a:xfrm>
            <a:off x="404092" y="4311465"/>
            <a:ext cx="8347364" cy="7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4" tIns="41027" rIns="82054" bIns="41027">
            <a:spAutoFit/>
          </a:bodyPr>
          <a:lstStyle/>
          <a:p>
            <a:pPr eaLnBrk="1" hangingPunct="1"/>
            <a:r>
              <a:rPr lang="en-US" altLang="en-US" sz="1100"/>
              <a:t>Bautista-Arredondo S, Colchero MA, Romero M, Conde-Glez CJ, Sosa-Rubí SG (2013) Is the HIV Epidemic Stable among MSM in Mexico? HIV Prevalence and Risk Behavior Results from a Nationally Representative Survey among Men Who Have Sex with Men. PLOS ONE 8(9): e72616. https://doi.org/10.1371/journal.pone.0072616</a:t>
            </a:r>
          </a:p>
          <a:p>
            <a:pPr eaLnBrk="1" hangingPunct="1"/>
            <a:r>
              <a:rPr lang="en-US" altLang="en-US" sz="1100">
                <a:hlinkClick r:id="rId3"/>
              </a:rPr>
              <a:t>https://journals.plos.org/plosone/article?id=10.1371/journal.pone.0072616</a:t>
            </a:r>
            <a:endParaRPr lang="en-US" alt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375" y="4765303"/>
            <a:ext cx="2770909" cy="33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5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1140223" y="574814"/>
            <a:ext cx="6824855" cy="3812131"/>
            <a:chOff x="509588" y="-483476"/>
            <a:chExt cx="8124825" cy="453825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383"/>
            <a:stretch/>
          </p:blipFill>
          <p:spPr bwMode="auto">
            <a:xfrm>
              <a:off x="509588" y="2774812"/>
              <a:ext cx="8124825" cy="127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74" b="46728"/>
            <a:stretch/>
          </p:blipFill>
          <p:spPr bwMode="auto">
            <a:xfrm>
              <a:off x="509588" y="-483476"/>
              <a:ext cx="8124825" cy="326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99" name="Rectangle 3"/>
          <p:cNvSpPr>
            <a:spLocks noGrp="1" noChangeArrowheads="1"/>
          </p:cNvSpPr>
          <p:nvPr>
            <p:ph type="body" idx="4294967295"/>
          </p:nvPr>
        </p:nvSpPr>
        <p:spPr>
          <a:xfrm>
            <a:off x="323274" y="184897"/>
            <a:ext cx="8509000" cy="394724"/>
          </a:xfrm>
          <a:noFill/>
          <a:ln/>
        </p:spPr>
        <p:txBody>
          <a:bodyPr>
            <a:spAutoFit/>
          </a:bodyPr>
          <a:lstStyle/>
          <a:p>
            <a:pPr marL="0" indent="0" algn="ctr">
              <a:spcBef>
                <a:spcPct val="0"/>
              </a:spcBef>
              <a:buNone/>
            </a:pPr>
            <a:r>
              <a:rPr lang="en-US" altLang="en-US" sz="1400" b="1">
                <a:solidFill>
                  <a:schemeClr val="tx2"/>
                </a:solidFill>
              </a:rPr>
              <a:t>Table 1. Demographic characteristics of individuals entering health care program, SALVAR, Seguro Popular, Mexico 2007–2014.</a:t>
            </a:r>
          </a:p>
        </p:txBody>
      </p:sp>
      <p:sp>
        <p:nvSpPr>
          <p:cNvPr id="4100" name="Text Box 4"/>
          <p:cNvSpPr txBox="1">
            <a:spLocks noChangeArrowheads="1"/>
          </p:cNvSpPr>
          <p:nvPr/>
        </p:nvSpPr>
        <p:spPr bwMode="auto">
          <a:xfrm>
            <a:off x="404092" y="4311465"/>
            <a:ext cx="8347364" cy="7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4" tIns="41027" rIns="82054" bIns="41027">
            <a:spAutoFit/>
          </a:bodyPr>
          <a:lstStyle/>
          <a:p>
            <a:pPr eaLnBrk="1" hangingPunct="1"/>
            <a:r>
              <a:rPr lang="en-US" altLang="en-US" sz="1100"/>
              <a:t>Hernández-Romieu AC, del Rio C, Hernández-Ávila JE, Lopez-Gatell H, Izazola-Licea JA, et al. (2016) CD4 Counts at Entry to HIV Care in Mexico for Patients under the “Universal Antiretroviral Treatment Program for the Uninsured Population,” 2007–2014. PLOS ONE 11(3): e0152444. https://doi.org/10.1371/journal.pone.0152444</a:t>
            </a:r>
          </a:p>
          <a:p>
            <a:pPr eaLnBrk="1" hangingPunct="1"/>
            <a:r>
              <a:rPr lang="en-US" altLang="en-US" sz="1100">
                <a:hlinkClick r:id="rId3"/>
              </a:rPr>
              <a:t>https://journals.plos.org/plosone/article?id=10.1371/journal.pone.0152444</a:t>
            </a:r>
            <a:endParaRPr lang="en-US" alt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375" y="4765303"/>
            <a:ext cx="2770909" cy="33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828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323274" y="184897"/>
            <a:ext cx="8509000" cy="394724"/>
          </a:xfrm>
          <a:noFill/>
          <a:ln/>
        </p:spPr>
        <p:txBody>
          <a:bodyPr>
            <a:spAutoFit/>
          </a:bodyPr>
          <a:lstStyle/>
          <a:p>
            <a:pPr marL="0" indent="0" algn="ctr">
              <a:spcBef>
                <a:spcPct val="0"/>
              </a:spcBef>
              <a:buNone/>
            </a:pPr>
            <a:r>
              <a:rPr lang="en-US" altLang="en-US" sz="1400" b="1" dirty="0">
                <a:solidFill>
                  <a:schemeClr val="tx2"/>
                </a:solidFill>
              </a:rPr>
              <a:t>Table 2. CD4 T-lymphocytes values at first entry into health care program, SALVAR, </a:t>
            </a:r>
            <a:r>
              <a:rPr lang="en-US" altLang="en-US" sz="1400" b="1" dirty="0" err="1">
                <a:solidFill>
                  <a:schemeClr val="tx2"/>
                </a:solidFill>
              </a:rPr>
              <a:t>Seguro</a:t>
            </a:r>
            <a:r>
              <a:rPr lang="en-US" altLang="en-US" sz="1400" b="1" dirty="0">
                <a:solidFill>
                  <a:schemeClr val="tx2"/>
                </a:solidFill>
              </a:rPr>
              <a:t> Popular, Mexico, 2007–2014.</a:t>
            </a:r>
          </a:p>
        </p:txBody>
      </p:sp>
      <p:sp>
        <p:nvSpPr>
          <p:cNvPr id="4100" name="Text Box 4"/>
          <p:cNvSpPr txBox="1">
            <a:spLocks noChangeArrowheads="1"/>
          </p:cNvSpPr>
          <p:nvPr/>
        </p:nvSpPr>
        <p:spPr bwMode="auto">
          <a:xfrm>
            <a:off x="404092" y="4291932"/>
            <a:ext cx="8347364" cy="77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4" tIns="41027" rIns="82054" bIns="41027">
            <a:spAutoFit/>
          </a:bodyPr>
          <a:lstStyle/>
          <a:p>
            <a:pPr eaLnBrk="1" hangingPunct="1"/>
            <a:r>
              <a:rPr lang="en-US" altLang="en-US" sz="1100" dirty="0"/>
              <a:t>Hernández-</a:t>
            </a:r>
            <a:r>
              <a:rPr lang="en-US" altLang="en-US" sz="1100" dirty="0" err="1"/>
              <a:t>Romieu</a:t>
            </a:r>
            <a:r>
              <a:rPr lang="en-US" altLang="en-US" sz="1100" dirty="0"/>
              <a:t> AC, del Rio C, Hernández-Ávila JE, Lopez-Gatell H, </a:t>
            </a:r>
            <a:r>
              <a:rPr lang="en-US" altLang="en-US" sz="1100" dirty="0" err="1"/>
              <a:t>Izazola-Licea</a:t>
            </a:r>
            <a:r>
              <a:rPr lang="en-US" altLang="en-US" sz="1100" dirty="0"/>
              <a:t> JA, et al. (2016) CD4 Counts at Entry to HIV Care in Mexico for Patients under the “Universal Antiretroviral Treatment Program for the Uninsured Population,” 2007–2014. PLOS ONE 11(3): e0152444. https://doi.org/10.1371/journal.pone.0152444</a:t>
            </a:r>
          </a:p>
          <a:p>
            <a:pPr eaLnBrk="1" hangingPunct="1"/>
            <a:r>
              <a:rPr lang="en-US" altLang="en-US" sz="1100" dirty="0">
                <a:hlinkClick r:id="rId2"/>
              </a:rPr>
              <a:t>https://journals.plos.org/plosone/article?id=10.1371/journal.pone.0152444</a:t>
            </a:r>
            <a:endParaRPr lang="en-US" altLang="en-US" sz="1100" dirty="0"/>
          </a:p>
        </p:txBody>
      </p:sp>
      <p:grpSp>
        <p:nvGrpSpPr>
          <p:cNvPr id="2" name="Group 1"/>
          <p:cNvGrpSpPr>
            <a:grpSpLocks noChangeAspect="1"/>
          </p:cNvGrpSpPr>
          <p:nvPr/>
        </p:nvGrpSpPr>
        <p:grpSpPr>
          <a:xfrm>
            <a:off x="1386398" y="552115"/>
            <a:ext cx="6332517" cy="3805652"/>
            <a:chOff x="533400" y="-304800"/>
            <a:chExt cx="8077200" cy="4854147"/>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833" b="1"/>
            <a:stretch/>
          </p:blipFill>
          <p:spPr bwMode="auto">
            <a:xfrm>
              <a:off x="533400" y="3620467"/>
              <a:ext cx="8077200" cy="92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033" b="32614"/>
            <a:stretch/>
          </p:blipFill>
          <p:spPr bwMode="auto">
            <a:xfrm>
              <a:off x="533400" y="-304800"/>
              <a:ext cx="8077200" cy="394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375" y="4765303"/>
            <a:ext cx="2770909" cy="33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55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Health Conditions and Prescriptions</a:t>
            </a:r>
          </a:p>
        </p:txBody>
      </p:sp>
      <p:sp>
        <p:nvSpPr>
          <p:cNvPr id="3" name="Content Placeholder 2"/>
          <p:cNvSpPr>
            <a:spLocks noGrp="1"/>
          </p:cNvSpPr>
          <p:nvPr>
            <p:ph idx="1"/>
          </p:nvPr>
        </p:nvSpPr>
        <p:spPr/>
        <p:txBody>
          <a:bodyPr/>
          <a:lstStyle/>
          <a:p>
            <a:r>
              <a:rPr lang="en-US" smtClean="0"/>
              <a:t>Cardiovascular: Arrhythmias, ASCVD, CHF, Transplant, Valvular HD</a:t>
            </a:r>
          </a:p>
          <a:p>
            <a:r>
              <a:rPr lang="en-US" smtClean="0"/>
              <a:t>Endocrine: Bone, Diabetes, HLD, Hormonal</a:t>
            </a:r>
          </a:p>
          <a:p>
            <a:r>
              <a:rPr lang="en-US" smtClean="0"/>
              <a:t>Kidney: Acute and Chronic; Transplant</a:t>
            </a:r>
          </a:p>
          <a:p>
            <a:r>
              <a:rPr lang="en-US" smtClean="0"/>
              <a:t>GI/GU: Malignancies</a:t>
            </a:r>
          </a:p>
          <a:p>
            <a:r>
              <a:rPr lang="en-US" smtClean="0"/>
              <a:t>Liver: HBV, HCV, NAFLD, Transplant</a:t>
            </a:r>
          </a:p>
          <a:p>
            <a:r>
              <a:rPr lang="en-US" smtClean="0"/>
              <a:t>Lung: COPD, Malignancies; Transplant</a:t>
            </a:r>
          </a:p>
          <a:p>
            <a:r>
              <a:rPr lang="en-US" smtClean="0"/>
              <a:t>Nervous System: Cognitive, Central vs Peripheral</a:t>
            </a:r>
          </a:p>
          <a:p>
            <a:r>
              <a:rPr lang="en-US" smtClean="0"/>
              <a:t>Psychosocial: Depression, Substance Use</a:t>
            </a:r>
          </a:p>
          <a:p>
            <a:endParaRPr lang="en-US" smtClean="0"/>
          </a:p>
          <a:p>
            <a:endParaRPr lang="en-US" dirty="0"/>
          </a:p>
        </p:txBody>
      </p:sp>
    </p:spTree>
    <p:extLst>
      <p:ext uri="{BB962C8B-B14F-4D97-AF65-F5344CB8AC3E}">
        <p14:creationId xmlns:p14="http://schemas.microsoft.com/office/powerpoint/2010/main" val="410589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a:t>
            </a:r>
            <a:endParaRPr lang="en-US" dirty="0"/>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47377" y="1143000"/>
            <a:ext cx="5049246"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txBox="1">
            <a:spLocks noGrp="1"/>
          </p:cNvSpPr>
          <p:nvPr>
            <p:ph type="ftr" sz="quarter" idx="11"/>
          </p:nvPr>
        </p:nvSpPr>
        <p:spPr>
          <a:xfrm>
            <a:off x="457200" y="4887941"/>
            <a:ext cx="3048000" cy="138499"/>
          </a:xfrm>
          <a:prstGeom prst="rect">
            <a:avLst/>
          </a:prstGeom>
          <a:noFill/>
        </p:spPr>
        <p:txBody>
          <a:bodyPr wrap="square" lIns="0" tIns="0" rIns="0" bIns="0" rtlCol="0">
            <a:spAutoFit/>
          </a:bodyPr>
          <a:lstStyle/>
          <a:p>
            <a:pPr algn="r">
              <a:lnSpc>
                <a:spcPct val="90000"/>
              </a:lnSpc>
            </a:pPr>
            <a:r>
              <a:rPr lang="en-US" sz="1000" kern="0" dirty="0" err="1">
                <a:solidFill>
                  <a:srgbClr val="000000"/>
                </a:solidFill>
                <a:cs typeface="Arial"/>
                <a:sym typeface="Arial"/>
              </a:rPr>
              <a:t>Mdobo</a:t>
            </a:r>
            <a:r>
              <a:rPr lang="en-US" sz="1000" kern="0" dirty="0">
                <a:solidFill>
                  <a:srgbClr val="000000"/>
                </a:solidFill>
                <a:cs typeface="Arial"/>
                <a:sym typeface="Arial"/>
              </a:rPr>
              <a:t> R </a:t>
            </a:r>
            <a:r>
              <a:rPr lang="en-US" sz="1000" kern="0" dirty="0" err="1">
                <a:solidFill>
                  <a:srgbClr val="000000"/>
                </a:solidFill>
                <a:cs typeface="Arial"/>
                <a:sym typeface="Arial"/>
              </a:rPr>
              <a:t>etal</a:t>
            </a:r>
            <a:r>
              <a:rPr lang="en-US" sz="1000" kern="0" dirty="0">
                <a:solidFill>
                  <a:srgbClr val="000000"/>
                </a:solidFill>
                <a:cs typeface="Arial"/>
                <a:sym typeface="Arial"/>
              </a:rPr>
              <a:t>. Ann Intern Med 2015;162:335-344</a:t>
            </a:r>
          </a:p>
        </p:txBody>
      </p:sp>
    </p:spTree>
    <p:extLst>
      <p:ext uri="{BB962C8B-B14F-4D97-AF65-F5344CB8AC3E}">
        <p14:creationId xmlns:p14="http://schemas.microsoft.com/office/powerpoint/2010/main" val="378232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5"/>
          <p:cNvSpPr>
            <a:spLocks noGrp="1"/>
          </p:cNvSpPr>
          <p:nvPr>
            <p:ph type="title"/>
          </p:nvPr>
        </p:nvSpPr>
        <p:spPr/>
        <p:txBody>
          <a:bodyPr/>
          <a:lstStyle/>
          <a:p>
            <a:r>
              <a:rPr lang="en-US" altLang="en-US" smtClean="0"/>
              <a:t>HIV and Multimorbidity 2000-2009</a:t>
            </a:r>
          </a:p>
        </p:txBody>
      </p:sp>
      <p:sp>
        <p:nvSpPr>
          <p:cNvPr id="94212" name="TextBox 7"/>
          <p:cNvSpPr txBox="1">
            <a:spLocks noChangeArrowheads="1"/>
          </p:cNvSpPr>
          <p:nvPr/>
        </p:nvSpPr>
        <p:spPr bwMode="auto">
          <a:xfrm>
            <a:off x="315685" y="4925734"/>
            <a:ext cx="731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r>
              <a:rPr lang="pt-BR" altLang="en-US" sz="1000" dirty="0"/>
              <a:t>NAACORD  Clin. Infect Dis 2017 Nov 15. doi: 10.1093/cid/cix998</a:t>
            </a:r>
            <a:endParaRPr lang="en-US" altLang="en-US" sz="1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19900"/>
              </p:ext>
            </p:extLst>
          </p:nvPr>
        </p:nvGraphicFramePr>
        <p:xfrm>
          <a:off x="751114" y="1079203"/>
          <a:ext cx="7935686" cy="25962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869583" y="2118279"/>
            <a:ext cx="2653565" cy="592085"/>
          </a:xfrm>
          <a:prstGeom prst="rect">
            <a:avLst/>
          </a:prstGeom>
          <a:noFill/>
        </p:spPr>
        <p:txBody>
          <a:bodyPr wrap="square" lIns="0" tIns="0" rIns="0" bIns="0" rtlCol="0">
            <a:spAutoFit/>
          </a:bodyPr>
          <a:lstStyle/>
          <a:p>
            <a:pPr algn="ctr">
              <a:lnSpc>
                <a:spcPct val="90000"/>
              </a:lnSpc>
            </a:pPr>
            <a:r>
              <a:rPr lang="en-US" sz="1400" dirty="0"/>
              <a:t>Percentage of Individuals in HIV </a:t>
            </a:r>
          </a:p>
          <a:p>
            <a:pPr algn="ctr">
              <a:lnSpc>
                <a:spcPct val="90000"/>
              </a:lnSpc>
            </a:pPr>
            <a:r>
              <a:rPr lang="en-US" sz="1400" dirty="0"/>
              <a:t>Care with Age-Associated Conditions</a:t>
            </a:r>
          </a:p>
        </p:txBody>
      </p:sp>
      <p:graphicFrame>
        <p:nvGraphicFramePr>
          <p:cNvPr id="7" name="Table 6"/>
          <p:cNvGraphicFramePr>
            <a:graphicFrameLocks noGrp="1"/>
          </p:cNvGraphicFramePr>
          <p:nvPr>
            <p:extLst>
              <p:ext uri="{D42A27DB-BD31-4B8C-83A1-F6EECF244321}">
                <p14:modId xmlns:p14="http://schemas.microsoft.com/office/powerpoint/2010/main" val="628927100"/>
              </p:ext>
            </p:extLst>
          </p:nvPr>
        </p:nvGraphicFramePr>
        <p:xfrm>
          <a:off x="152402" y="3669729"/>
          <a:ext cx="7249885" cy="1144864"/>
        </p:xfrm>
        <a:graphic>
          <a:graphicData uri="http://schemas.openxmlformats.org/drawingml/2006/table">
            <a:tbl>
              <a:tblPr firstRow="1" bandRow="1">
                <a:tableStyleId>{5940675A-B579-460E-94D1-54222C63F5DA}</a:tableStyleId>
              </a:tblPr>
              <a:tblGrid>
                <a:gridCol w="1242945">
                  <a:extLst>
                    <a:ext uri="{9D8B030D-6E8A-4147-A177-3AD203B41FA5}">
                      <a16:colId xmlns="" xmlns:a16="http://schemas.microsoft.com/office/drawing/2014/main" val="20000"/>
                    </a:ext>
                  </a:extLst>
                </a:gridCol>
                <a:gridCol w="600694">
                  <a:extLst>
                    <a:ext uri="{9D8B030D-6E8A-4147-A177-3AD203B41FA5}">
                      <a16:colId xmlns="" xmlns:a16="http://schemas.microsoft.com/office/drawing/2014/main" val="20001"/>
                    </a:ext>
                  </a:extLst>
                </a:gridCol>
                <a:gridCol w="600694">
                  <a:extLst>
                    <a:ext uri="{9D8B030D-6E8A-4147-A177-3AD203B41FA5}">
                      <a16:colId xmlns="" xmlns:a16="http://schemas.microsoft.com/office/drawing/2014/main" val="20002"/>
                    </a:ext>
                  </a:extLst>
                </a:gridCol>
                <a:gridCol w="600694">
                  <a:extLst>
                    <a:ext uri="{9D8B030D-6E8A-4147-A177-3AD203B41FA5}">
                      <a16:colId xmlns="" xmlns:a16="http://schemas.microsoft.com/office/drawing/2014/main" val="20003"/>
                    </a:ext>
                  </a:extLst>
                </a:gridCol>
                <a:gridCol w="600694">
                  <a:extLst>
                    <a:ext uri="{9D8B030D-6E8A-4147-A177-3AD203B41FA5}">
                      <a16:colId xmlns="" xmlns:a16="http://schemas.microsoft.com/office/drawing/2014/main" val="20004"/>
                    </a:ext>
                  </a:extLst>
                </a:gridCol>
                <a:gridCol w="600694">
                  <a:extLst>
                    <a:ext uri="{9D8B030D-6E8A-4147-A177-3AD203B41FA5}">
                      <a16:colId xmlns="" xmlns:a16="http://schemas.microsoft.com/office/drawing/2014/main" val="20005"/>
                    </a:ext>
                  </a:extLst>
                </a:gridCol>
                <a:gridCol w="600694">
                  <a:extLst>
                    <a:ext uri="{9D8B030D-6E8A-4147-A177-3AD203B41FA5}">
                      <a16:colId xmlns="" xmlns:a16="http://schemas.microsoft.com/office/drawing/2014/main" val="20006"/>
                    </a:ext>
                  </a:extLst>
                </a:gridCol>
                <a:gridCol w="600694">
                  <a:extLst>
                    <a:ext uri="{9D8B030D-6E8A-4147-A177-3AD203B41FA5}">
                      <a16:colId xmlns="" xmlns:a16="http://schemas.microsoft.com/office/drawing/2014/main" val="20007"/>
                    </a:ext>
                  </a:extLst>
                </a:gridCol>
                <a:gridCol w="648197">
                  <a:extLst>
                    <a:ext uri="{9D8B030D-6E8A-4147-A177-3AD203B41FA5}">
                      <a16:colId xmlns="" xmlns:a16="http://schemas.microsoft.com/office/drawing/2014/main" val="20008"/>
                    </a:ext>
                  </a:extLst>
                </a:gridCol>
                <a:gridCol w="553191">
                  <a:extLst>
                    <a:ext uri="{9D8B030D-6E8A-4147-A177-3AD203B41FA5}">
                      <a16:colId xmlns="" xmlns:a16="http://schemas.microsoft.com/office/drawing/2014/main" val="20009"/>
                    </a:ext>
                  </a:extLst>
                </a:gridCol>
                <a:gridCol w="600694">
                  <a:extLst>
                    <a:ext uri="{9D8B030D-6E8A-4147-A177-3AD203B41FA5}">
                      <a16:colId xmlns="" xmlns:a16="http://schemas.microsoft.com/office/drawing/2014/main" val="20010"/>
                    </a:ext>
                  </a:extLst>
                </a:gridCol>
              </a:tblGrid>
              <a:tr h="143108">
                <a:tc>
                  <a:txBody>
                    <a:bodyPr/>
                    <a:lstStyle/>
                    <a:p>
                      <a:pPr algn="r"/>
                      <a:r>
                        <a:rPr lang="en-US" sz="800" dirty="0" smtClean="0"/>
                        <a:t>N= </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4172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6325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8365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9121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800" kern="1200" dirty="0" smtClean="0">
                          <a:solidFill>
                            <a:schemeClr val="tx1"/>
                          </a:solidFill>
                          <a:latin typeface="+mn-lt"/>
                          <a:ea typeface="+mn-ea"/>
                          <a:cs typeface="+mn-cs"/>
                        </a:rPr>
                        <a:t>9733</a:t>
                      </a:r>
                      <a:endParaRPr lang="en-US" sz="800" kern="1200" dirty="0">
                        <a:solidFill>
                          <a:schemeClr val="tx1"/>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10861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11166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12277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9074</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3705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4310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t>No of</a:t>
                      </a:r>
                      <a:r>
                        <a:rPr lang="en-US" sz="800" baseline="0" dirty="0" smtClean="0"/>
                        <a:t> conditions</a:t>
                      </a:r>
                      <a:endParaRPr lang="en-US" sz="800" dirty="0" smtClean="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800" kern="1200" dirty="0">
                        <a:solidFill>
                          <a:schemeClr val="tx1"/>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43108">
                <a:tc>
                  <a:txBody>
                    <a:bodyPr/>
                    <a:lstStyle/>
                    <a:p>
                      <a:pPr algn="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1162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1705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2512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2833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3137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3517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3687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4004</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2892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1195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43108">
                <a:tc>
                  <a:txBody>
                    <a:bodyPr/>
                    <a:lstStyle/>
                    <a:p>
                      <a:pPr algn="r"/>
                      <a:r>
                        <a:rPr lang="en-US" sz="800" dirty="0" smtClean="0"/>
                        <a:t>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287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452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727</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923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1108</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1375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1601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1756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1363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562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43108">
                <a:tc>
                  <a:txBody>
                    <a:bodyPr/>
                    <a:lstStyle/>
                    <a:p>
                      <a:pPr algn="r"/>
                      <a:r>
                        <a:rPr lang="en-US" sz="800" dirty="0" smtClean="0"/>
                        <a:t>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73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126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179</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234</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296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405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499</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592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530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214</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43108">
                <a:tc>
                  <a:txBody>
                    <a:bodyPr/>
                    <a:lstStyle/>
                    <a:p>
                      <a:pPr algn="r"/>
                      <a:r>
                        <a:rPr lang="en-US" sz="800" dirty="0" smtClean="0"/>
                        <a:t>4</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8</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39</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69</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96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111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120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52</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143108">
                <a:tc>
                  <a:txBody>
                    <a:bodyPr/>
                    <a:lstStyle/>
                    <a:p>
                      <a:pPr algn="r"/>
                      <a:r>
                        <a:rPr lang="en-US" sz="800" dirty="0" smtClean="0"/>
                        <a:t>5</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8</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8</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3</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143108">
                <a:tc>
                  <a:txBody>
                    <a:bodyPr/>
                    <a:lstStyle/>
                    <a:p>
                      <a:pPr algn="r"/>
                      <a:r>
                        <a:rPr lang="en-US" sz="800" dirty="0" smtClean="0"/>
                        <a:t>6</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1</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dirty="0" smtClean="0"/>
                        <a:t>0</a:t>
                      </a:r>
                      <a:endParaRPr lang="en-US" sz="800"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6890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dirty="0" err="1" smtClean="0"/>
              <a:t>Multimorbidity</a:t>
            </a:r>
            <a:r>
              <a:rPr lang="en-US" altLang="en-US" dirty="0" smtClean="0"/>
              <a:t>:</a:t>
            </a:r>
            <a:br>
              <a:rPr lang="en-US" altLang="en-US" dirty="0" smtClean="0"/>
            </a:br>
            <a:r>
              <a:rPr lang="en-US" altLang="en-US" dirty="0" smtClean="0"/>
              <a:t>older, white, and reported a history of heterosexual contact </a:t>
            </a:r>
          </a:p>
        </p:txBody>
      </p:sp>
      <p:sp>
        <p:nvSpPr>
          <p:cNvPr id="7" name="TextBox 7"/>
          <p:cNvSpPr txBox="1">
            <a:spLocks noChangeArrowheads="1"/>
          </p:cNvSpPr>
          <p:nvPr/>
        </p:nvSpPr>
        <p:spPr bwMode="auto">
          <a:xfrm>
            <a:off x="315685" y="4901809"/>
            <a:ext cx="7315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r>
              <a:rPr lang="pt-BR" altLang="en-US" sz="1000" dirty="0"/>
              <a:t>NAACORD  Clin. Infect Dis 2017 Nov 15. doi: 10.1093/cid/cix998</a:t>
            </a:r>
            <a:endParaRPr lang="en-US" altLang="en-US" sz="1000" dirty="0"/>
          </a:p>
        </p:txBody>
      </p:sp>
      <p:graphicFrame>
        <p:nvGraphicFramePr>
          <p:cNvPr id="11" name="Content Placeholder 3"/>
          <p:cNvGraphicFramePr>
            <a:graphicFrameLocks/>
          </p:cNvGraphicFramePr>
          <p:nvPr>
            <p:extLst>
              <p:ext uri="{D42A27DB-BD31-4B8C-83A1-F6EECF244321}">
                <p14:modId xmlns:p14="http://schemas.microsoft.com/office/powerpoint/2010/main" val="651297105"/>
              </p:ext>
            </p:extLst>
          </p:nvPr>
        </p:nvGraphicFramePr>
        <p:xfrm>
          <a:off x="751114" y="1143001"/>
          <a:ext cx="3809774" cy="275153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rot="16200000">
            <a:off x="-869583" y="2182077"/>
            <a:ext cx="2653565" cy="592085"/>
          </a:xfrm>
          <a:prstGeom prst="rect">
            <a:avLst/>
          </a:prstGeom>
          <a:noFill/>
        </p:spPr>
        <p:txBody>
          <a:bodyPr wrap="square" lIns="0" tIns="0" rIns="0" bIns="0" rtlCol="0">
            <a:spAutoFit/>
          </a:bodyPr>
          <a:lstStyle/>
          <a:p>
            <a:pPr algn="ctr">
              <a:lnSpc>
                <a:spcPct val="90000"/>
              </a:lnSpc>
            </a:pPr>
            <a:r>
              <a:rPr lang="en-US" sz="1400" dirty="0"/>
              <a:t>Percentage of Individuals in HIV </a:t>
            </a:r>
          </a:p>
          <a:p>
            <a:pPr algn="ctr">
              <a:lnSpc>
                <a:spcPct val="90000"/>
              </a:lnSpc>
            </a:pPr>
            <a:r>
              <a:rPr lang="en-US" sz="1400" dirty="0"/>
              <a:t>Care with Age-Associated Conditions</a:t>
            </a:r>
          </a:p>
        </p:txBody>
      </p:sp>
      <p:sp>
        <p:nvSpPr>
          <p:cNvPr id="13" name="TextBox 12"/>
          <p:cNvSpPr txBox="1"/>
          <p:nvPr/>
        </p:nvSpPr>
        <p:spPr>
          <a:xfrm>
            <a:off x="2068286" y="1077692"/>
            <a:ext cx="1121228" cy="249299"/>
          </a:xfrm>
          <a:prstGeom prst="rect">
            <a:avLst/>
          </a:prstGeom>
          <a:noFill/>
        </p:spPr>
        <p:txBody>
          <a:bodyPr wrap="square" lIns="0" tIns="0" rIns="0" bIns="0" rtlCol="0">
            <a:spAutoFit/>
          </a:bodyPr>
          <a:lstStyle/>
          <a:p>
            <a:pPr algn="ctr">
              <a:lnSpc>
                <a:spcPct val="90000"/>
              </a:lnSpc>
            </a:pPr>
            <a:r>
              <a:rPr lang="en-US" b="1" dirty="0" smtClean="0"/>
              <a:t>2000</a:t>
            </a:r>
          </a:p>
        </p:txBody>
      </p:sp>
      <p:graphicFrame>
        <p:nvGraphicFramePr>
          <p:cNvPr id="14" name="Content Placeholder 3"/>
          <p:cNvGraphicFramePr>
            <a:graphicFrameLocks/>
          </p:cNvGraphicFramePr>
          <p:nvPr>
            <p:extLst>
              <p:ext uri="{D42A27DB-BD31-4B8C-83A1-F6EECF244321}">
                <p14:modId xmlns:p14="http://schemas.microsoft.com/office/powerpoint/2010/main" val="1672854873"/>
              </p:ext>
            </p:extLst>
          </p:nvPr>
        </p:nvGraphicFramePr>
        <p:xfrm>
          <a:off x="4877026" y="1143001"/>
          <a:ext cx="3809774" cy="275153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6194199" y="1077692"/>
            <a:ext cx="1121228" cy="249299"/>
          </a:xfrm>
          <a:prstGeom prst="rect">
            <a:avLst/>
          </a:prstGeom>
          <a:noFill/>
        </p:spPr>
        <p:txBody>
          <a:bodyPr wrap="square" lIns="0" tIns="0" rIns="0" bIns="0" rtlCol="0">
            <a:spAutoFit/>
          </a:bodyPr>
          <a:lstStyle/>
          <a:p>
            <a:pPr algn="ctr">
              <a:lnSpc>
                <a:spcPct val="90000"/>
              </a:lnSpc>
            </a:pPr>
            <a:r>
              <a:rPr lang="en-US" b="1" dirty="0" smtClean="0"/>
              <a:t>2009</a:t>
            </a:r>
          </a:p>
        </p:txBody>
      </p:sp>
      <p:sp>
        <p:nvSpPr>
          <p:cNvPr id="16" name="TextBox 15"/>
          <p:cNvSpPr txBox="1"/>
          <p:nvPr/>
        </p:nvSpPr>
        <p:spPr>
          <a:xfrm>
            <a:off x="1110348" y="3967849"/>
            <a:ext cx="3450545" cy="166199"/>
          </a:xfrm>
          <a:prstGeom prst="rect">
            <a:avLst/>
          </a:prstGeom>
          <a:noFill/>
        </p:spPr>
        <p:txBody>
          <a:bodyPr wrap="square" lIns="0" tIns="0" rIns="0" bIns="0" rtlCol="0">
            <a:spAutoFit/>
          </a:bodyPr>
          <a:lstStyle/>
          <a:p>
            <a:pPr algn="ctr">
              <a:lnSpc>
                <a:spcPct val="90000"/>
              </a:lnSpc>
            </a:pPr>
            <a:r>
              <a:rPr lang="en-US" sz="1200" b="1" dirty="0"/>
              <a:t>Age at the Beginning of the Calendar Year</a:t>
            </a:r>
          </a:p>
        </p:txBody>
      </p:sp>
      <p:sp>
        <p:nvSpPr>
          <p:cNvPr id="17" name="TextBox 16"/>
          <p:cNvSpPr txBox="1"/>
          <p:nvPr/>
        </p:nvSpPr>
        <p:spPr>
          <a:xfrm>
            <a:off x="5236257" y="3967849"/>
            <a:ext cx="3450545" cy="166199"/>
          </a:xfrm>
          <a:prstGeom prst="rect">
            <a:avLst/>
          </a:prstGeom>
          <a:noFill/>
        </p:spPr>
        <p:txBody>
          <a:bodyPr wrap="square" lIns="0" tIns="0" rIns="0" bIns="0" rtlCol="0">
            <a:spAutoFit/>
          </a:bodyPr>
          <a:lstStyle/>
          <a:p>
            <a:pPr algn="ctr">
              <a:lnSpc>
                <a:spcPct val="90000"/>
              </a:lnSpc>
            </a:pPr>
            <a:r>
              <a:rPr lang="en-US" sz="1200" b="1" dirty="0"/>
              <a:t>Age at the Beginning of the Calendar Year</a:t>
            </a:r>
          </a:p>
        </p:txBody>
      </p:sp>
      <p:sp>
        <p:nvSpPr>
          <p:cNvPr id="18" name="Rectangle 17"/>
          <p:cNvSpPr/>
          <p:nvPr/>
        </p:nvSpPr>
        <p:spPr>
          <a:xfrm>
            <a:off x="2351314" y="4315923"/>
            <a:ext cx="87086" cy="65315"/>
          </a:xfrm>
          <a:prstGeom prst="rect">
            <a:avLst/>
          </a:prstGeom>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lang="en-US" dirty="0" smtClean="0"/>
          </a:p>
        </p:txBody>
      </p:sp>
      <p:sp>
        <p:nvSpPr>
          <p:cNvPr id="19" name="TextBox 18"/>
          <p:cNvSpPr txBox="1"/>
          <p:nvPr/>
        </p:nvSpPr>
        <p:spPr>
          <a:xfrm>
            <a:off x="2514603" y="4286257"/>
            <a:ext cx="1132114" cy="166199"/>
          </a:xfrm>
          <a:prstGeom prst="rect">
            <a:avLst/>
          </a:prstGeom>
          <a:noFill/>
        </p:spPr>
        <p:txBody>
          <a:bodyPr wrap="square" lIns="0" tIns="0" rIns="0" bIns="0" rtlCol="0">
            <a:spAutoFit/>
          </a:bodyPr>
          <a:lstStyle/>
          <a:p>
            <a:pPr>
              <a:lnSpc>
                <a:spcPct val="90000"/>
              </a:lnSpc>
            </a:pPr>
            <a:r>
              <a:rPr lang="en-US" sz="1200" dirty="0"/>
              <a:t>1 comorbidities</a:t>
            </a:r>
          </a:p>
        </p:txBody>
      </p:sp>
      <p:sp>
        <p:nvSpPr>
          <p:cNvPr id="20" name="Rectangle 19"/>
          <p:cNvSpPr/>
          <p:nvPr/>
        </p:nvSpPr>
        <p:spPr>
          <a:xfrm>
            <a:off x="3831544" y="4315923"/>
            <a:ext cx="87086" cy="65315"/>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lang="en-US" dirty="0" smtClean="0"/>
          </a:p>
        </p:txBody>
      </p:sp>
      <p:sp>
        <p:nvSpPr>
          <p:cNvPr id="21" name="TextBox 20"/>
          <p:cNvSpPr txBox="1"/>
          <p:nvPr/>
        </p:nvSpPr>
        <p:spPr>
          <a:xfrm>
            <a:off x="3994833" y="4286257"/>
            <a:ext cx="1132114" cy="166199"/>
          </a:xfrm>
          <a:prstGeom prst="rect">
            <a:avLst/>
          </a:prstGeom>
          <a:noFill/>
        </p:spPr>
        <p:txBody>
          <a:bodyPr wrap="square" lIns="0" tIns="0" rIns="0" bIns="0" rtlCol="0">
            <a:spAutoFit/>
          </a:bodyPr>
          <a:lstStyle/>
          <a:p>
            <a:pPr>
              <a:lnSpc>
                <a:spcPct val="90000"/>
              </a:lnSpc>
            </a:pPr>
            <a:r>
              <a:rPr lang="en-US" sz="1200" dirty="0"/>
              <a:t>2 comorbidities</a:t>
            </a:r>
          </a:p>
        </p:txBody>
      </p:sp>
      <p:sp>
        <p:nvSpPr>
          <p:cNvPr id="22" name="Rectangle 21"/>
          <p:cNvSpPr/>
          <p:nvPr/>
        </p:nvSpPr>
        <p:spPr>
          <a:xfrm>
            <a:off x="5257573" y="4315923"/>
            <a:ext cx="87086" cy="65315"/>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lang="en-US" dirty="0" smtClean="0">
              <a:solidFill>
                <a:schemeClr val="bg1"/>
              </a:solidFill>
            </a:endParaRPr>
          </a:p>
        </p:txBody>
      </p:sp>
      <p:sp>
        <p:nvSpPr>
          <p:cNvPr id="23" name="TextBox 22"/>
          <p:cNvSpPr txBox="1"/>
          <p:nvPr/>
        </p:nvSpPr>
        <p:spPr>
          <a:xfrm>
            <a:off x="5420859" y="4286257"/>
            <a:ext cx="1132114" cy="166199"/>
          </a:xfrm>
          <a:prstGeom prst="rect">
            <a:avLst/>
          </a:prstGeom>
          <a:noFill/>
        </p:spPr>
        <p:txBody>
          <a:bodyPr wrap="square" lIns="0" tIns="0" rIns="0" bIns="0" rtlCol="0">
            <a:spAutoFit/>
          </a:bodyPr>
          <a:lstStyle/>
          <a:p>
            <a:pPr>
              <a:lnSpc>
                <a:spcPct val="90000"/>
              </a:lnSpc>
            </a:pPr>
            <a:r>
              <a:rPr lang="en-US" sz="1200" dirty="0"/>
              <a:t>31 comorbidities</a:t>
            </a:r>
          </a:p>
        </p:txBody>
      </p:sp>
      <p:sp>
        <p:nvSpPr>
          <p:cNvPr id="24" name="Rectangle 23"/>
          <p:cNvSpPr/>
          <p:nvPr/>
        </p:nvSpPr>
        <p:spPr>
          <a:xfrm>
            <a:off x="6748915" y="4315923"/>
            <a:ext cx="87086" cy="65315"/>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lang="en-US" dirty="0" smtClean="0"/>
          </a:p>
        </p:txBody>
      </p:sp>
      <p:sp>
        <p:nvSpPr>
          <p:cNvPr id="25" name="TextBox 24"/>
          <p:cNvSpPr txBox="1"/>
          <p:nvPr/>
        </p:nvSpPr>
        <p:spPr>
          <a:xfrm>
            <a:off x="6912204" y="4286257"/>
            <a:ext cx="1132114" cy="166199"/>
          </a:xfrm>
          <a:prstGeom prst="rect">
            <a:avLst/>
          </a:prstGeom>
          <a:noFill/>
        </p:spPr>
        <p:txBody>
          <a:bodyPr wrap="square" lIns="0" tIns="0" rIns="0" bIns="0" rtlCol="0">
            <a:spAutoFit/>
          </a:bodyPr>
          <a:lstStyle/>
          <a:p>
            <a:pPr>
              <a:lnSpc>
                <a:spcPct val="90000"/>
              </a:lnSpc>
            </a:pPr>
            <a:r>
              <a:rPr lang="en-US" sz="1200" dirty="0"/>
              <a:t>4+ comorbidities</a:t>
            </a:r>
          </a:p>
        </p:txBody>
      </p:sp>
    </p:spTree>
    <p:extLst>
      <p:ext uri="{BB962C8B-B14F-4D97-AF65-F5344CB8AC3E}">
        <p14:creationId xmlns:p14="http://schemas.microsoft.com/office/powerpoint/2010/main" val="383927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529138" y="4352925"/>
            <a:ext cx="144462" cy="102394"/>
          </a:xfrm>
          <a:custGeom>
            <a:avLst/>
            <a:gdLst/>
            <a:ahLst/>
            <a:cxnLst/>
            <a:rect l="l" t="t" r="r" b="b"/>
            <a:pathLst>
              <a:path w="144779" h="137160">
                <a:moveTo>
                  <a:pt x="0" y="0"/>
                </a:moveTo>
                <a:lnTo>
                  <a:pt x="144779" y="0"/>
                </a:lnTo>
                <a:lnTo>
                  <a:pt x="144779" y="137160"/>
                </a:lnTo>
                <a:lnTo>
                  <a:pt x="0" y="137160"/>
                </a:lnTo>
                <a:lnTo>
                  <a:pt x="0" y="0"/>
                </a:lnTo>
                <a:close/>
              </a:path>
            </a:pathLst>
          </a:custGeom>
          <a:solidFill>
            <a:schemeClr val="accent1"/>
          </a:solidFill>
          <a:ln>
            <a:solidFill>
              <a:schemeClr val="tx1"/>
            </a:solidFill>
          </a:ln>
        </p:spPr>
        <p:txBody>
          <a:bodyPr lIns="0" tIns="0" rIns="0" bIns="0"/>
          <a:lstStyle/>
          <a:p>
            <a:pPr>
              <a:defRPr/>
            </a:pPr>
            <a:endParaRPr b="0">
              <a:solidFill>
                <a:prstClr val="black"/>
              </a:solidFill>
              <a:latin typeface="Calibri"/>
              <a:ea typeface="+mn-ea"/>
            </a:endParaRPr>
          </a:p>
        </p:txBody>
      </p:sp>
      <p:sp>
        <p:nvSpPr>
          <p:cNvPr id="7" name="object 7"/>
          <p:cNvSpPr/>
          <p:nvPr/>
        </p:nvSpPr>
        <p:spPr>
          <a:xfrm>
            <a:off x="1506538" y="4352925"/>
            <a:ext cx="144462" cy="102394"/>
          </a:xfrm>
          <a:custGeom>
            <a:avLst/>
            <a:gdLst/>
            <a:ahLst/>
            <a:cxnLst/>
            <a:rect l="l" t="t" r="r" b="b"/>
            <a:pathLst>
              <a:path w="143510" h="137160">
                <a:moveTo>
                  <a:pt x="0" y="0"/>
                </a:moveTo>
                <a:lnTo>
                  <a:pt x="143256" y="0"/>
                </a:lnTo>
                <a:lnTo>
                  <a:pt x="143256" y="137160"/>
                </a:lnTo>
                <a:lnTo>
                  <a:pt x="0" y="137160"/>
                </a:lnTo>
                <a:lnTo>
                  <a:pt x="0" y="0"/>
                </a:lnTo>
                <a:close/>
              </a:path>
            </a:pathLst>
          </a:custGeom>
          <a:solidFill>
            <a:schemeClr val="bg2">
              <a:lumMod val="90000"/>
            </a:schemeClr>
          </a:solidFill>
          <a:ln>
            <a:solidFill>
              <a:schemeClr val="tx1"/>
            </a:solidFill>
          </a:ln>
        </p:spPr>
        <p:txBody>
          <a:bodyPr lIns="0" tIns="0" rIns="0" bIns="0"/>
          <a:lstStyle/>
          <a:p>
            <a:pPr>
              <a:defRPr/>
            </a:pPr>
            <a:endParaRPr b="0">
              <a:solidFill>
                <a:prstClr val="black"/>
              </a:solidFill>
              <a:latin typeface="Calibri"/>
              <a:ea typeface="+mn-ea"/>
            </a:endParaRPr>
          </a:p>
        </p:txBody>
      </p:sp>
      <p:sp>
        <p:nvSpPr>
          <p:cNvPr id="8" name="object 8"/>
          <p:cNvSpPr/>
          <p:nvPr/>
        </p:nvSpPr>
        <p:spPr>
          <a:xfrm>
            <a:off x="3309938" y="4352925"/>
            <a:ext cx="144462" cy="102394"/>
          </a:xfrm>
          <a:custGeom>
            <a:avLst/>
            <a:gdLst/>
            <a:ahLst/>
            <a:cxnLst/>
            <a:rect l="l" t="t" r="r" b="b"/>
            <a:pathLst>
              <a:path w="144779" h="137160">
                <a:moveTo>
                  <a:pt x="0" y="0"/>
                </a:moveTo>
                <a:lnTo>
                  <a:pt x="144779" y="0"/>
                </a:lnTo>
                <a:lnTo>
                  <a:pt x="144779" y="137160"/>
                </a:lnTo>
                <a:lnTo>
                  <a:pt x="0" y="137160"/>
                </a:lnTo>
                <a:lnTo>
                  <a:pt x="0" y="0"/>
                </a:lnTo>
                <a:close/>
              </a:path>
            </a:pathLst>
          </a:custGeom>
          <a:solidFill>
            <a:schemeClr val="accent1">
              <a:lumMod val="40000"/>
              <a:lumOff val="60000"/>
            </a:schemeClr>
          </a:solidFill>
          <a:ln>
            <a:solidFill>
              <a:schemeClr val="tx1"/>
            </a:solidFill>
          </a:ln>
        </p:spPr>
        <p:txBody>
          <a:bodyPr lIns="0" tIns="0" rIns="0" bIns="0"/>
          <a:lstStyle/>
          <a:p>
            <a:pPr>
              <a:defRPr/>
            </a:pPr>
            <a:endParaRPr b="0">
              <a:solidFill>
                <a:prstClr val="black"/>
              </a:solidFill>
              <a:latin typeface="Calibri"/>
              <a:ea typeface="+mn-ea"/>
            </a:endParaRPr>
          </a:p>
        </p:txBody>
      </p:sp>
      <p:sp>
        <p:nvSpPr>
          <p:cNvPr id="9" name="object 9"/>
          <p:cNvSpPr/>
          <p:nvPr/>
        </p:nvSpPr>
        <p:spPr>
          <a:xfrm>
            <a:off x="5800730" y="4352925"/>
            <a:ext cx="144463" cy="102394"/>
          </a:xfrm>
          <a:custGeom>
            <a:avLst/>
            <a:gdLst/>
            <a:ahLst/>
            <a:cxnLst/>
            <a:rect l="l" t="t" r="r" b="b"/>
            <a:pathLst>
              <a:path w="144779" h="137160">
                <a:moveTo>
                  <a:pt x="0" y="0"/>
                </a:moveTo>
                <a:lnTo>
                  <a:pt x="144779" y="0"/>
                </a:lnTo>
                <a:lnTo>
                  <a:pt x="144779" y="137160"/>
                </a:lnTo>
                <a:lnTo>
                  <a:pt x="0" y="137160"/>
                </a:lnTo>
                <a:lnTo>
                  <a:pt x="0" y="0"/>
                </a:lnTo>
                <a:close/>
              </a:path>
            </a:pathLst>
          </a:custGeom>
          <a:solidFill>
            <a:schemeClr val="accent1">
              <a:lumMod val="50000"/>
            </a:schemeClr>
          </a:solidFill>
          <a:ln>
            <a:solidFill>
              <a:schemeClr val="tx1"/>
            </a:solidFill>
          </a:ln>
        </p:spPr>
        <p:txBody>
          <a:bodyPr lIns="0" tIns="0" rIns="0" bIns="0"/>
          <a:lstStyle/>
          <a:p>
            <a:pPr>
              <a:defRPr/>
            </a:pPr>
            <a:endParaRPr b="0">
              <a:solidFill>
                <a:prstClr val="black"/>
              </a:solidFill>
              <a:latin typeface="Calibri"/>
              <a:ea typeface="+mn-ea"/>
            </a:endParaRPr>
          </a:p>
        </p:txBody>
      </p:sp>
      <p:sp>
        <p:nvSpPr>
          <p:cNvPr id="10" name="object 10"/>
          <p:cNvSpPr/>
          <p:nvPr/>
        </p:nvSpPr>
        <p:spPr>
          <a:xfrm>
            <a:off x="7150101" y="4352925"/>
            <a:ext cx="146050" cy="102394"/>
          </a:xfrm>
          <a:custGeom>
            <a:avLst/>
            <a:gdLst/>
            <a:ahLst/>
            <a:cxnLst/>
            <a:rect l="l" t="t" r="r" b="b"/>
            <a:pathLst>
              <a:path w="144779" h="137160">
                <a:moveTo>
                  <a:pt x="0" y="0"/>
                </a:moveTo>
                <a:lnTo>
                  <a:pt x="144779" y="0"/>
                </a:lnTo>
                <a:lnTo>
                  <a:pt x="144779" y="137160"/>
                </a:lnTo>
                <a:lnTo>
                  <a:pt x="0" y="137160"/>
                </a:lnTo>
                <a:lnTo>
                  <a:pt x="0" y="0"/>
                </a:lnTo>
                <a:close/>
              </a:path>
            </a:pathLst>
          </a:custGeom>
          <a:solidFill>
            <a:srgbClr val="002221"/>
          </a:solidFill>
          <a:ln>
            <a:solidFill>
              <a:schemeClr val="tx1"/>
            </a:solidFill>
          </a:ln>
        </p:spPr>
        <p:txBody>
          <a:bodyPr lIns="0" tIns="0" rIns="0" bIns="0"/>
          <a:lstStyle/>
          <a:p>
            <a:pPr>
              <a:defRPr/>
            </a:pPr>
            <a:endParaRPr b="0">
              <a:solidFill>
                <a:prstClr val="black"/>
              </a:solidFill>
              <a:latin typeface="Calibri"/>
              <a:ea typeface="+mn-ea"/>
            </a:endParaRPr>
          </a:p>
        </p:txBody>
      </p:sp>
      <p:sp>
        <p:nvSpPr>
          <p:cNvPr id="11" name="object 11"/>
          <p:cNvSpPr/>
          <p:nvPr/>
        </p:nvSpPr>
        <p:spPr>
          <a:xfrm>
            <a:off x="977900" y="1216821"/>
            <a:ext cx="3854450" cy="2407444"/>
          </a:xfrm>
          <a:custGeom>
            <a:avLst/>
            <a:gdLst/>
            <a:ahLst/>
            <a:cxnLst/>
            <a:rect l="l" t="t" r="r" b="b"/>
            <a:pathLst>
              <a:path w="3854450" h="3209925">
                <a:moveTo>
                  <a:pt x="0" y="0"/>
                </a:moveTo>
                <a:lnTo>
                  <a:pt x="3854196" y="0"/>
                </a:lnTo>
                <a:lnTo>
                  <a:pt x="3854196" y="3209544"/>
                </a:lnTo>
                <a:lnTo>
                  <a:pt x="0" y="3209544"/>
                </a:lnTo>
                <a:lnTo>
                  <a:pt x="0" y="0"/>
                </a:lnTo>
                <a:close/>
              </a:path>
            </a:pathLst>
          </a:custGeom>
          <a:solidFill>
            <a:srgbClr val="FFFFFF"/>
          </a:solidFill>
        </p:spPr>
        <p:txBody>
          <a:bodyPr lIns="0" tIns="0" rIns="0" bIns="0"/>
          <a:lstStyle/>
          <a:p>
            <a:pPr>
              <a:defRPr/>
            </a:pPr>
            <a:endParaRPr b="0">
              <a:solidFill>
                <a:prstClr val="black"/>
              </a:solidFill>
              <a:latin typeface="Calibri"/>
              <a:ea typeface="+mn-ea"/>
            </a:endParaRPr>
          </a:p>
        </p:txBody>
      </p:sp>
      <p:sp>
        <p:nvSpPr>
          <p:cNvPr id="12" name="object 12"/>
          <p:cNvSpPr/>
          <p:nvPr/>
        </p:nvSpPr>
        <p:spPr>
          <a:xfrm>
            <a:off x="5207011" y="1216821"/>
            <a:ext cx="3692525" cy="2407444"/>
          </a:xfrm>
          <a:custGeom>
            <a:avLst/>
            <a:gdLst/>
            <a:ahLst/>
            <a:cxnLst/>
            <a:rect l="l" t="t" r="r" b="b"/>
            <a:pathLst>
              <a:path w="3691254" h="3209925">
                <a:moveTo>
                  <a:pt x="0" y="0"/>
                </a:moveTo>
                <a:lnTo>
                  <a:pt x="3691128" y="0"/>
                </a:lnTo>
                <a:lnTo>
                  <a:pt x="3691128" y="3209544"/>
                </a:lnTo>
                <a:lnTo>
                  <a:pt x="0" y="3209544"/>
                </a:lnTo>
                <a:lnTo>
                  <a:pt x="0" y="0"/>
                </a:lnTo>
                <a:close/>
              </a:path>
            </a:pathLst>
          </a:custGeom>
          <a:solidFill>
            <a:srgbClr val="FFFFFF"/>
          </a:solidFill>
        </p:spPr>
        <p:txBody>
          <a:bodyPr lIns="0" tIns="0" rIns="0" bIns="0"/>
          <a:lstStyle/>
          <a:p>
            <a:pPr>
              <a:defRPr/>
            </a:pPr>
            <a:endParaRPr b="0">
              <a:solidFill>
                <a:prstClr val="black"/>
              </a:solidFill>
              <a:latin typeface="Calibri"/>
              <a:ea typeface="+mn-ea"/>
            </a:endParaRPr>
          </a:p>
        </p:txBody>
      </p:sp>
      <p:sp>
        <p:nvSpPr>
          <p:cNvPr id="13" name="object 13"/>
          <p:cNvSpPr/>
          <p:nvPr/>
        </p:nvSpPr>
        <p:spPr>
          <a:xfrm>
            <a:off x="8602673" y="3015854"/>
            <a:ext cx="295275" cy="0"/>
          </a:xfrm>
          <a:custGeom>
            <a:avLst/>
            <a:gdLst/>
            <a:ahLst/>
            <a:cxnLst/>
            <a:rect l="l" t="t" r="r" b="b"/>
            <a:pathLst>
              <a:path w="295275">
                <a:moveTo>
                  <a:pt x="0" y="0"/>
                </a:moveTo>
                <a:lnTo>
                  <a:pt x="294703"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4" name="object 14"/>
          <p:cNvSpPr/>
          <p:nvPr/>
        </p:nvSpPr>
        <p:spPr>
          <a:xfrm>
            <a:off x="7705736" y="3015854"/>
            <a:ext cx="422275" cy="0"/>
          </a:xfrm>
          <a:custGeom>
            <a:avLst/>
            <a:gdLst/>
            <a:ahLst/>
            <a:cxnLst/>
            <a:rect l="l" t="t" r="r" b="b"/>
            <a:pathLst>
              <a:path w="422275">
                <a:moveTo>
                  <a:pt x="0" y="0"/>
                </a:moveTo>
                <a:lnTo>
                  <a:pt x="422148"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5" name="object 15"/>
          <p:cNvSpPr/>
          <p:nvPr/>
        </p:nvSpPr>
        <p:spPr>
          <a:xfrm>
            <a:off x="6813560" y="3015854"/>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6" name="object 16"/>
          <p:cNvSpPr/>
          <p:nvPr/>
        </p:nvSpPr>
        <p:spPr>
          <a:xfrm>
            <a:off x="5921381" y="3015854"/>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7" name="object 17"/>
          <p:cNvSpPr/>
          <p:nvPr/>
        </p:nvSpPr>
        <p:spPr>
          <a:xfrm>
            <a:off x="5226061" y="3015854"/>
            <a:ext cx="220663" cy="0"/>
          </a:xfrm>
          <a:custGeom>
            <a:avLst/>
            <a:gdLst/>
            <a:ahLst/>
            <a:cxnLst/>
            <a:rect l="l" t="t" r="r" b="b"/>
            <a:pathLst>
              <a:path w="220979">
                <a:moveTo>
                  <a:pt x="0" y="0"/>
                </a:moveTo>
                <a:lnTo>
                  <a:pt x="220979"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8" name="object 18"/>
          <p:cNvSpPr/>
          <p:nvPr/>
        </p:nvSpPr>
        <p:spPr>
          <a:xfrm>
            <a:off x="8602673" y="2427685"/>
            <a:ext cx="295275" cy="0"/>
          </a:xfrm>
          <a:custGeom>
            <a:avLst/>
            <a:gdLst/>
            <a:ahLst/>
            <a:cxnLst/>
            <a:rect l="l" t="t" r="r" b="b"/>
            <a:pathLst>
              <a:path w="295275">
                <a:moveTo>
                  <a:pt x="0" y="0"/>
                </a:moveTo>
                <a:lnTo>
                  <a:pt x="294703"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19" name="object 19"/>
          <p:cNvSpPr/>
          <p:nvPr/>
        </p:nvSpPr>
        <p:spPr>
          <a:xfrm>
            <a:off x="7705736" y="2427685"/>
            <a:ext cx="422275" cy="0"/>
          </a:xfrm>
          <a:custGeom>
            <a:avLst/>
            <a:gdLst/>
            <a:ahLst/>
            <a:cxnLst/>
            <a:rect l="l" t="t" r="r" b="b"/>
            <a:pathLst>
              <a:path w="422275">
                <a:moveTo>
                  <a:pt x="0" y="0"/>
                </a:moveTo>
                <a:lnTo>
                  <a:pt x="422148"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0" name="object 20"/>
          <p:cNvSpPr/>
          <p:nvPr/>
        </p:nvSpPr>
        <p:spPr>
          <a:xfrm>
            <a:off x="6813560" y="2427685"/>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1" name="object 21"/>
          <p:cNvSpPr/>
          <p:nvPr/>
        </p:nvSpPr>
        <p:spPr>
          <a:xfrm>
            <a:off x="5921381" y="2427685"/>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2" name="object 22"/>
          <p:cNvSpPr/>
          <p:nvPr/>
        </p:nvSpPr>
        <p:spPr>
          <a:xfrm>
            <a:off x="5226061" y="2427685"/>
            <a:ext cx="220663" cy="0"/>
          </a:xfrm>
          <a:custGeom>
            <a:avLst/>
            <a:gdLst/>
            <a:ahLst/>
            <a:cxnLst/>
            <a:rect l="l" t="t" r="r" b="b"/>
            <a:pathLst>
              <a:path w="220979">
                <a:moveTo>
                  <a:pt x="0" y="0"/>
                </a:moveTo>
                <a:lnTo>
                  <a:pt x="220979"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3" name="object 23"/>
          <p:cNvSpPr/>
          <p:nvPr/>
        </p:nvSpPr>
        <p:spPr>
          <a:xfrm>
            <a:off x="8602673" y="1844279"/>
            <a:ext cx="295275" cy="0"/>
          </a:xfrm>
          <a:custGeom>
            <a:avLst/>
            <a:gdLst/>
            <a:ahLst/>
            <a:cxnLst/>
            <a:rect l="l" t="t" r="r" b="b"/>
            <a:pathLst>
              <a:path w="295275">
                <a:moveTo>
                  <a:pt x="0" y="0"/>
                </a:moveTo>
                <a:lnTo>
                  <a:pt x="294703"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4" name="object 24"/>
          <p:cNvSpPr/>
          <p:nvPr/>
        </p:nvSpPr>
        <p:spPr>
          <a:xfrm>
            <a:off x="7705736" y="1844279"/>
            <a:ext cx="422275" cy="0"/>
          </a:xfrm>
          <a:custGeom>
            <a:avLst/>
            <a:gdLst/>
            <a:ahLst/>
            <a:cxnLst/>
            <a:rect l="l" t="t" r="r" b="b"/>
            <a:pathLst>
              <a:path w="422275">
                <a:moveTo>
                  <a:pt x="0" y="0"/>
                </a:moveTo>
                <a:lnTo>
                  <a:pt x="422148"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5" name="object 25"/>
          <p:cNvSpPr/>
          <p:nvPr/>
        </p:nvSpPr>
        <p:spPr>
          <a:xfrm>
            <a:off x="6813560" y="1844279"/>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6" name="object 26"/>
          <p:cNvSpPr/>
          <p:nvPr/>
        </p:nvSpPr>
        <p:spPr>
          <a:xfrm>
            <a:off x="5921381" y="1844279"/>
            <a:ext cx="417513" cy="0"/>
          </a:xfrm>
          <a:custGeom>
            <a:avLst/>
            <a:gdLst/>
            <a:ahLst/>
            <a:cxnLst/>
            <a:rect l="l" t="t" r="r" b="b"/>
            <a:pathLst>
              <a:path w="417829">
                <a:moveTo>
                  <a:pt x="0" y="0"/>
                </a:moveTo>
                <a:lnTo>
                  <a:pt x="4175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7" name="object 27"/>
          <p:cNvSpPr/>
          <p:nvPr/>
        </p:nvSpPr>
        <p:spPr>
          <a:xfrm>
            <a:off x="5226061" y="1844279"/>
            <a:ext cx="220663" cy="0"/>
          </a:xfrm>
          <a:custGeom>
            <a:avLst/>
            <a:gdLst/>
            <a:ahLst/>
            <a:cxnLst/>
            <a:rect l="l" t="t" r="r" b="b"/>
            <a:pathLst>
              <a:path w="220979">
                <a:moveTo>
                  <a:pt x="0" y="0"/>
                </a:moveTo>
                <a:lnTo>
                  <a:pt x="220979"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8" name="object 28"/>
          <p:cNvSpPr/>
          <p:nvPr/>
        </p:nvSpPr>
        <p:spPr>
          <a:xfrm>
            <a:off x="5226052" y="1268016"/>
            <a:ext cx="3671888" cy="0"/>
          </a:xfrm>
          <a:custGeom>
            <a:avLst/>
            <a:gdLst/>
            <a:ahLst/>
            <a:cxnLst/>
            <a:rect l="l" t="t" r="r" b="b"/>
            <a:pathLst>
              <a:path w="3672204">
                <a:moveTo>
                  <a:pt x="0" y="0"/>
                </a:moveTo>
                <a:lnTo>
                  <a:pt x="3671887"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29" name="object 29"/>
          <p:cNvSpPr/>
          <p:nvPr/>
        </p:nvSpPr>
        <p:spPr>
          <a:xfrm>
            <a:off x="4543434" y="3015854"/>
            <a:ext cx="195263" cy="0"/>
          </a:xfrm>
          <a:custGeom>
            <a:avLst/>
            <a:gdLst/>
            <a:ahLst/>
            <a:cxnLst/>
            <a:rect l="l" t="t" r="r" b="b"/>
            <a:pathLst>
              <a:path w="195579">
                <a:moveTo>
                  <a:pt x="0" y="0"/>
                </a:moveTo>
                <a:lnTo>
                  <a:pt x="195071"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0" name="object 30"/>
          <p:cNvSpPr/>
          <p:nvPr/>
        </p:nvSpPr>
        <p:spPr>
          <a:xfrm>
            <a:off x="3613160" y="3015854"/>
            <a:ext cx="455613" cy="0"/>
          </a:xfrm>
          <a:custGeom>
            <a:avLst/>
            <a:gdLst/>
            <a:ahLst/>
            <a:cxnLst/>
            <a:rect l="l" t="t" r="r" b="b"/>
            <a:pathLst>
              <a:path w="455929">
                <a:moveTo>
                  <a:pt x="0" y="0"/>
                </a:moveTo>
                <a:lnTo>
                  <a:pt x="4556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1" name="object 31"/>
          <p:cNvSpPr/>
          <p:nvPr/>
        </p:nvSpPr>
        <p:spPr>
          <a:xfrm>
            <a:off x="2689236" y="3015854"/>
            <a:ext cx="449263" cy="0"/>
          </a:xfrm>
          <a:custGeom>
            <a:avLst/>
            <a:gdLst/>
            <a:ahLst/>
            <a:cxnLst/>
            <a:rect l="l" t="t" r="r" b="b"/>
            <a:pathLst>
              <a:path w="448310">
                <a:moveTo>
                  <a:pt x="0" y="0"/>
                </a:moveTo>
                <a:lnTo>
                  <a:pt x="44805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2" name="object 32"/>
          <p:cNvSpPr/>
          <p:nvPr/>
        </p:nvSpPr>
        <p:spPr>
          <a:xfrm>
            <a:off x="1760549" y="3015854"/>
            <a:ext cx="454025" cy="0"/>
          </a:xfrm>
          <a:custGeom>
            <a:avLst/>
            <a:gdLst/>
            <a:ahLst/>
            <a:cxnLst/>
            <a:rect l="l" t="t" r="r" b="b"/>
            <a:pathLst>
              <a:path w="454660">
                <a:moveTo>
                  <a:pt x="0" y="0"/>
                </a:moveTo>
                <a:lnTo>
                  <a:pt x="454152"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3" name="object 33"/>
          <p:cNvSpPr/>
          <p:nvPr/>
        </p:nvSpPr>
        <p:spPr>
          <a:xfrm>
            <a:off x="1042991" y="3015854"/>
            <a:ext cx="242887" cy="0"/>
          </a:xfrm>
          <a:custGeom>
            <a:avLst/>
            <a:gdLst/>
            <a:ahLst/>
            <a:cxnLst/>
            <a:rect l="l" t="t" r="r" b="b"/>
            <a:pathLst>
              <a:path w="243840">
                <a:moveTo>
                  <a:pt x="0" y="0"/>
                </a:moveTo>
                <a:lnTo>
                  <a:pt x="243840"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4" name="object 34"/>
          <p:cNvSpPr/>
          <p:nvPr/>
        </p:nvSpPr>
        <p:spPr>
          <a:xfrm>
            <a:off x="4543434" y="2427685"/>
            <a:ext cx="195263" cy="0"/>
          </a:xfrm>
          <a:custGeom>
            <a:avLst/>
            <a:gdLst/>
            <a:ahLst/>
            <a:cxnLst/>
            <a:rect l="l" t="t" r="r" b="b"/>
            <a:pathLst>
              <a:path w="195579">
                <a:moveTo>
                  <a:pt x="0" y="0"/>
                </a:moveTo>
                <a:lnTo>
                  <a:pt x="195071"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5" name="object 35"/>
          <p:cNvSpPr/>
          <p:nvPr/>
        </p:nvSpPr>
        <p:spPr>
          <a:xfrm>
            <a:off x="3613160" y="2427685"/>
            <a:ext cx="455613" cy="0"/>
          </a:xfrm>
          <a:custGeom>
            <a:avLst/>
            <a:gdLst/>
            <a:ahLst/>
            <a:cxnLst/>
            <a:rect l="l" t="t" r="r" b="b"/>
            <a:pathLst>
              <a:path w="455929">
                <a:moveTo>
                  <a:pt x="0" y="0"/>
                </a:moveTo>
                <a:lnTo>
                  <a:pt x="4556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6" name="object 36"/>
          <p:cNvSpPr/>
          <p:nvPr/>
        </p:nvSpPr>
        <p:spPr>
          <a:xfrm>
            <a:off x="2689236" y="2427685"/>
            <a:ext cx="449263" cy="0"/>
          </a:xfrm>
          <a:custGeom>
            <a:avLst/>
            <a:gdLst/>
            <a:ahLst/>
            <a:cxnLst/>
            <a:rect l="l" t="t" r="r" b="b"/>
            <a:pathLst>
              <a:path w="448310">
                <a:moveTo>
                  <a:pt x="0" y="0"/>
                </a:moveTo>
                <a:lnTo>
                  <a:pt x="44805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7" name="object 37"/>
          <p:cNvSpPr/>
          <p:nvPr/>
        </p:nvSpPr>
        <p:spPr>
          <a:xfrm>
            <a:off x="1760549" y="2427685"/>
            <a:ext cx="454025" cy="0"/>
          </a:xfrm>
          <a:custGeom>
            <a:avLst/>
            <a:gdLst/>
            <a:ahLst/>
            <a:cxnLst/>
            <a:rect l="l" t="t" r="r" b="b"/>
            <a:pathLst>
              <a:path w="454660">
                <a:moveTo>
                  <a:pt x="0" y="0"/>
                </a:moveTo>
                <a:lnTo>
                  <a:pt x="454152"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8" name="object 38"/>
          <p:cNvSpPr/>
          <p:nvPr/>
        </p:nvSpPr>
        <p:spPr>
          <a:xfrm>
            <a:off x="1042991" y="2427685"/>
            <a:ext cx="242887" cy="0"/>
          </a:xfrm>
          <a:custGeom>
            <a:avLst/>
            <a:gdLst/>
            <a:ahLst/>
            <a:cxnLst/>
            <a:rect l="l" t="t" r="r" b="b"/>
            <a:pathLst>
              <a:path w="243840">
                <a:moveTo>
                  <a:pt x="0" y="0"/>
                </a:moveTo>
                <a:lnTo>
                  <a:pt x="243840"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39" name="object 39"/>
          <p:cNvSpPr/>
          <p:nvPr/>
        </p:nvSpPr>
        <p:spPr>
          <a:xfrm>
            <a:off x="4543434" y="1844279"/>
            <a:ext cx="195263" cy="0"/>
          </a:xfrm>
          <a:custGeom>
            <a:avLst/>
            <a:gdLst/>
            <a:ahLst/>
            <a:cxnLst/>
            <a:rect l="l" t="t" r="r" b="b"/>
            <a:pathLst>
              <a:path w="195579">
                <a:moveTo>
                  <a:pt x="0" y="0"/>
                </a:moveTo>
                <a:lnTo>
                  <a:pt x="195071"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0" name="object 40"/>
          <p:cNvSpPr/>
          <p:nvPr/>
        </p:nvSpPr>
        <p:spPr>
          <a:xfrm>
            <a:off x="3613160" y="1844279"/>
            <a:ext cx="455613" cy="0"/>
          </a:xfrm>
          <a:custGeom>
            <a:avLst/>
            <a:gdLst/>
            <a:ahLst/>
            <a:cxnLst/>
            <a:rect l="l" t="t" r="r" b="b"/>
            <a:pathLst>
              <a:path w="455929">
                <a:moveTo>
                  <a:pt x="0" y="0"/>
                </a:moveTo>
                <a:lnTo>
                  <a:pt x="455676"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1" name="object 41"/>
          <p:cNvSpPr/>
          <p:nvPr/>
        </p:nvSpPr>
        <p:spPr>
          <a:xfrm>
            <a:off x="2689236" y="1844279"/>
            <a:ext cx="449263" cy="0"/>
          </a:xfrm>
          <a:custGeom>
            <a:avLst/>
            <a:gdLst/>
            <a:ahLst/>
            <a:cxnLst/>
            <a:rect l="l" t="t" r="r" b="b"/>
            <a:pathLst>
              <a:path w="448310">
                <a:moveTo>
                  <a:pt x="0" y="0"/>
                </a:moveTo>
                <a:lnTo>
                  <a:pt x="448055"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2" name="object 42"/>
          <p:cNvSpPr/>
          <p:nvPr/>
        </p:nvSpPr>
        <p:spPr>
          <a:xfrm>
            <a:off x="1760549" y="1844279"/>
            <a:ext cx="454025" cy="0"/>
          </a:xfrm>
          <a:custGeom>
            <a:avLst/>
            <a:gdLst/>
            <a:ahLst/>
            <a:cxnLst/>
            <a:rect l="l" t="t" r="r" b="b"/>
            <a:pathLst>
              <a:path w="454660">
                <a:moveTo>
                  <a:pt x="0" y="0"/>
                </a:moveTo>
                <a:lnTo>
                  <a:pt x="454152"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3" name="object 43"/>
          <p:cNvSpPr/>
          <p:nvPr/>
        </p:nvSpPr>
        <p:spPr>
          <a:xfrm>
            <a:off x="1042991" y="1844279"/>
            <a:ext cx="242887" cy="0"/>
          </a:xfrm>
          <a:custGeom>
            <a:avLst/>
            <a:gdLst/>
            <a:ahLst/>
            <a:cxnLst/>
            <a:rect l="l" t="t" r="r" b="b"/>
            <a:pathLst>
              <a:path w="243840">
                <a:moveTo>
                  <a:pt x="0" y="0"/>
                </a:moveTo>
                <a:lnTo>
                  <a:pt x="243840"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4" name="object 44"/>
          <p:cNvSpPr/>
          <p:nvPr/>
        </p:nvSpPr>
        <p:spPr>
          <a:xfrm>
            <a:off x="1042988" y="1268016"/>
            <a:ext cx="3695700" cy="0"/>
          </a:xfrm>
          <a:custGeom>
            <a:avLst/>
            <a:gdLst/>
            <a:ahLst/>
            <a:cxnLst/>
            <a:rect l="l" t="t" r="r" b="b"/>
            <a:pathLst>
              <a:path w="3695700">
                <a:moveTo>
                  <a:pt x="0" y="0"/>
                </a:moveTo>
                <a:lnTo>
                  <a:pt x="3695700" y="0"/>
                </a:lnTo>
              </a:path>
            </a:pathLst>
          </a:custGeom>
          <a:ln w="12192">
            <a:solidFill>
              <a:srgbClr val="808080"/>
            </a:solidFill>
          </a:ln>
        </p:spPr>
        <p:txBody>
          <a:bodyPr lIns="0" tIns="0" rIns="0" bIns="0"/>
          <a:lstStyle/>
          <a:p>
            <a:pPr>
              <a:defRPr/>
            </a:pPr>
            <a:endParaRPr b="0">
              <a:solidFill>
                <a:prstClr val="black"/>
              </a:solidFill>
              <a:latin typeface="Calibri"/>
              <a:ea typeface="+mn-ea"/>
            </a:endParaRPr>
          </a:p>
        </p:txBody>
      </p:sp>
      <p:sp>
        <p:nvSpPr>
          <p:cNvPr id="45" name="object 45"/>
          <p:cNvSpPr/>
          <p:nvPr/>
        </p:nvSpPr>
        <p:spPr>
          <a:xfrm>
            <a:off x="3138490" y="1410897"/>
            <a:ext cx="474662" cy="394097"/>
          </a:xfrm>
          <a:custGeom>
            <a:avLst/>
            <a:gdLst/>
            <a:ahLst/>
            <a:cxnLst/>
            <a:rect l="l" t="t" r="r" b="b"/>
            <a:pathLst>
              <a:path w="475614" h="525780">
                <a:moveTo>
                  <a:pt x="0" y="525780"/>
                </a:moveTo>
                <a:lnTo>
                  <a:pt x="475487" y="525780"/>
                </a:lnTo>
                <a:lnTo>
                  <a:pt x="475487" y="0"/>
                </a:lnTo>
                <a:lnTo>
                  <a:pt x="0" y="0"/>
                </a:lnTo>
                <a:lnTo>
                  <a:pt x="0" y="525780"/>
                </a:lnTo>
                <a:close/>
              </a:path>
            </a:pathLst>
          </a:custGeom>
          <a:solidFill>
            <a:schemeClr val="accent1"/>
          </a:solidFill>
        </p:spPr>
        <p:txBody>
          <a:bodyPr lIns="0" tIns="0" rIns="0" bIns="0"/>
          <a:lstStyle/>
          <a:p>
            <a:pPr>
              <a:defRPr/>
            </a:pPr>
            <a:endParaRPr b="0">
              <a:solidFill>
                <a:prstClr val="black"/>
              </a:solidFill>
              <a:latin typeface="Calibri"/>
              <a:ea typeface="+mn-ea"/>
            </a:endParaRPr>
          </a:p>
        </p:txBody>
      </p:sp>
      <p:sp>
        <p:nvSpPr>
          <p:cNvPr id="46" name="object 46"/>
          <p:cNvSpPr/>
          <p:nvPr/>
        </p:nvSpPr>
        <p:spPr>
          <a:xfrm>
            <a:off x="3138490" y="1410898"/>
            <a:ext cx="474662" cy="410765"/>
          </a:xfrm>
          <a:custGeom>
            <a:avLst/>
            <a:gdLst/>
            <a:ahLst/>
            <a:cxnLst/>
            <a:rect l="l" t="t" r="r" b="b"/>
            <a:pathLst>
              <a:path w="475614" h="548639">
                <a:moveTo>
                  <a:pt x="0" y="0"/>
                </a:moveTo>
                <a:lnTo>
                  <a:pt x="475487" y="0"/>
                </a:lnTo>
                <a:lnTo>
                  <a:pt x="475487" y="548639"/>
                </a:lnTo>
                <a:lnTo>
                  <a:pt x="0" y="548639"/>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47" name="object 47"/>
          <p:cNvSpPr txBox="1"/>
          <p:nvPr/>
        </p:nvSpPr>
        <p:spPr>
          <a:xfrm>
            <a:off x="212726" y="4614869"/>
            <a:ext cx="5927725" cy="246221"/>
          </a:xfrm>
          <a:prstGeom prst="rect">
            <a:avLst/>
          </a:prstGeom>
        </p:spPr>
        <p:txBody>
          <a:bodyPr lIns="0" tIns="0" rIns="0" bIns="0">
            <a:spAutoFit/>
          </a:bodyPr>
          <a:lstStyle/>
          <a:p>
            <a:pPr marL="12700">
              <a:spcBef>
                <a:spcPts val="495"/>
              </a:spcBef>
              <a:defRPr/>
            </a:pPr>
            <a:r>
              <a:rPr sz="1600" spc="-25" dirty="0">
                <a:solidFill>
                  <a:srgbClr val="FFFFFF"/>
                </a:solidFill>
                <a:latin typeface="Arial"/>
                <a:cs typeface="Arial"/>
              </a:rPr>
              <a:t>G</a:t>
            </a:r>
            <a:r>
              <a:rPr sz="1600" spc="-10" dirty="0">
                <a:solidFill>
                  <a:srgbClr val="FFFFFF"/>
                </a:solidFill>
                <a:latin typeface="Arial"/>
                <a:cs typeface="Arial"/>
              </a:rPr>
              <a:t>ua</a:t>
            </a:r>
            <a:r>
              <a:rPr sz="1600" spc="-15" dirty="0">
                <a:solidFill>
                  <a:srgbClr val="FFFFFF"/>
                </a:solidFill>
                <a:latin typeface="Arial"/>
                <a:cs typeface="Arial"/>
              </a:rPr>
              <a:t>r</a:t>
            </a:r>
            <a:r>
              <a:rPr sz="1600" spc="-10" dirty="0">
                <a:solidFill>
                  <a:srgbClr val="FFFFFF"/>
                </a:solidFill>
                <a:latin typeface="Arial"/>
                <a:cs typeface="Arial"/>
              </a:rPr>
              <a:t>a</a:t>
            </a:r>
            <a:r>
              <a:rPr sz="1600" dirty="0">
                <a:solidFill>
                  <a:srgbClr val="FFFFFF"/>
                </a:solidFill>
                <a:latin typeface="Arial"/>
                <a:cs typeface="Arial"/>
              </a:rPr>
              <a:t>l</a:t>
            </a:r>
            <a:r>
              <a:rPr sz="1600" spc="-10" dirty="0">
                <a:solidFill>
                  <a:srgbClr val="FFFFFF"/>
                </a:solidFill>
                <a:latin typeface="Arial"/>
                <a:cs typeface="Arial"/>
              </a:rPr>
              <a:t>di</a:t>
            </a:r>
            <a:r>
              <a:rPr sz="1600" spc="15" dirty="0">
                <a:solidFill>
                  <a:srgbClr val="FFFFFF"/>
                </a:solidFill>
                <a:latin typeface="Arial"/>
                <a:cs typeface="Arial"/>
              </a:rPr>
              <a:t> </a:t>
            </a:r>
            <a:r>
              <a:rPr sz="1600" spc="-25" dirty="0">
                <a:solidFill>
                  <a:srgbClr val="FFFFFF"/>
                </a:solidFill>
                <a:latin typeface="Arial"/>
                <a:cs typeface="Arial"/>
              </a:rPr>
              <a:t>G</a:t>
            </a:r>
            <a:r>
              <a:rPr sz="1600" spc="-5" dirty="0">
                <a:solidFill>
                  <a:srgbClr val="FFFFFF"/>
                </a:solidFill>
                <a:latin typeface="Arial"/>
                <a:cs typeface="Arial"/>
              </a:rPr>
              <a:t>,</a:t>
            </a:r>
            <a:r>
              <a:rPr sz="1600" spc="20" dirty="0">
                <a:solidFill>
                  <a:srgbClr val="FFFFFF"/>
                </a:solidFill>
                <a:latin typeface="Arial"/>
                <a:cs typeface="Arial"/>
              </a:rPr>
              <a:t> </a:t>
            </a:r>
            <a:r>
              <a:rPr sz="1600" spc="-25" dirty="0">
                <a:solidFill>
                  <a:srgbClr val="FFFFFF"/>
                </a:solidFill>
                <a:latin typeface="Arial"/>
                <a:cs typeface="Arial"/>
              </a:rPr>
              <a:t>O</a:t>
            </a:r>
            <a:r>
              <a:rPr sz="1600" spc="-15" dirty="0">
                <a:solidFill>
                  <a:srgbClr val="FFFFFF"/>
                </a:solidFill>
                <a:latin typeface="Arial"/>
                <a:cs typeface="Arial"/>
              </a:rPr>
              <a:t>r</a:t>
            </a:r>
            <a:r>
              <a:rPr sz="1600" dirty="0">
                <a:solidFill>
                  <a:srgbClr val="FFFFFF"/>
                </a:solidFill>
                <a:latin typeface="Arial"/>
                <a:cs typeface="Arial"/>
              </a:rPr>
              <a:t>l</a:t>
            </a:r>
            <a:r>
              <a:rPr sz="1600" spc="-10" dirty="0">
                <a:solidFill>
                  <a:srgbClr val="FFFFFF"/>
                </a:solidFill>
                <a:latin typeface="Arial"/>
                <a:cs typeface="Arial"/>
              </a:rPr>
              <a:t>ando</a:t>
            </a:r>
            <a:r>
              <a:rPr sz="1600" spc="20" dirty="0">
                <a:solidFill>
                  <a:srgbClr val="FFFFFF"/>
                </a:solidFill>
                <a:latin typeface="Arial"/>
                <a:cs typeface="Arial"/>
              </a:rPr>
              <a:t> </a:t>
            </a:r>
            <a:r>
              <a:rPr sz="1600" spc="-25" dirty="0">
                <a:solidFill>
                  <a:srgbClr val="FFFFFF"/>
                </a:solidFill>
                <a:latin typeface="Arial"/>
                <a:cs typeface="Arial"/>
              </a:rPr>
              <a:t>G</a:t>
            </a:r>
            <a:r>
              <a:rPr sz="1600" spc="-5" dirty="0">
                <a:solidFill>
                  <a:srgbClr val="FFFFFF"/>
                </a:solidFill>
                <a:latin typeface="Arial"/>
                <a:cs typeface="Arial"/>
              </a:rPr>
              <a:t>,</a:t>
            </a:r>
            <a:r>
              <a:rPr sz="1600" spc="20" dirty="0">
                <a:solidFill>
                  <a:srgbClr val="FFFFFF"/>
                </a:solidFill>
                <a:latin typeface="Arial"/>
                <a:cs typeface="Arial"/>
              </a:rPr>
              <a:t> </a:t>
            </a:r>
            <a:r>
              <a:rPr sz="1600" spc="-15" dirty="0">
                <a:solidFill>
                  <a:srgbClr val="FFFFFF"/>
                </a:solidFill>
                <a:latin typeface="Arial"/>
                <a:cs typeface="Arial"/>
              </a:rPr>
              <a:t>Z</a:t>
            </a:r>
            <a:r>
              <a:rPr sz="1600" spc="-10" dirty="0">
                <a:solidFill>
                  <a:srgbClr val="FFFFFF"/>
                </a:solidFill>
                <a:latin typeface="Arial"/>
                <a:cs typeface="Arial"/>
              </a:rPr>
              <a:t>ona</a:t>
            </a:r>
            <a:r>
              <a:rPr sz="1600" spc="10" dirty="0">
                <a:solidFill>
                  <a:srgbClr val="FFFFFF"/>
                </a:solidFill>
                <a:latin typeface="Arial"/>
                <a:cs typeface="Arial"/>
              </a:rPr>
              <a:t> </a:t>
            </a:r>
            <a:r>
              <a:rPr sz="1600" spc="-15" dirty="0">
                <a:solidFill>
                  <a:srgbClr val="FFFFFF"/>
                </a:solidFill>
                <a:latin typeface="Arial"/>
                <a:cs typeface="Arial"/>
              </a:rPr>
              <a:t>G</a:t>
            </a:r>
            <a:r>
              <a:rPr sz="1600" spc="10" dirty="0">
                <a:solidFill>
                  <a:srgbClr val="FFFFFF"/>
                </a:solidFill>
                <a:latin typeface="Arial"/>
                <a:cs typeface="Arial"/>
              </a:rPr>
              <a:t> </a:t>
            </a:r>
            <a:r>
              <a:rPr sz="1600" spc="-10" dirty="0">
                <a:solidFill>
                  <a:srgbClr val="FFFFFF"/>
                </a:solidFill>
                <a:latin typeface="Arial"/>
                <a:cs typeface="Arial"/>
              </a:rPr>
              <a:t>et</a:t>
            </a:r>
            <a:r>
              <a:rPr sz="1600" spc="10" dirty="0">
                <a:solidFill>
                  <a:srgbClr val="FFFFFF"/>
                </a:solidFill>
                <a:latin typeface="Arial"/>
                <a:cs typeface="Arial"/>
              </a:rPr>
              <a:t> </a:t>
            </a:r>
            <a:r>
              <a:rPr sz="1600" spc="-10" dirty="0">
                <a:solidFill>
                  <a:srgbClr val="FFFFFF"/>
                </a:solidFill>
                <a:latin typeface="Arial"/>
                <a:cs typeface="Arial"/>
              </a:rPr>
              <a:t>a</a:t>
            </a:r>
            <a:r>
              <a:rPr sz="1600" dirty="0">
                <a:solidFill>
                  <a:srgbClr val="FFFFFF"/>
                </a:solidFill>
                <a:latin typeface="Arial"/>
                <a:cs typeface="Arial"/>
              </a:rPr>
              <a:t>l</a:t>
            </a:r>
            <a:r>
              <a:rPr sz="1600" spc="-5" dirty="0">
                <a:solidFill>
                  <a:srgbClr val="FFFFFF"/>
                </a:solidFill>
                <a:latin typeface="Arial"/>
                <a:cs typeface="Arial"/>
              </a:rPr>
              <a:t>.</a:t>
            </a:r>
            <a:r>
              <a:rPr sz="1600" dirty="0">
                <a:solidFill>
                  <a:srgbClr val="FFFFFF"/>
                </a:solidFill>
                <a:latin typeface="Arial"/>
                <a:cs typeface="Arial"/>
              </a:rPr>
              <a:t> </a:t>
            </a:r>
            <a:r>
              <a:rPr sz="1600" i="1" spc="-15" dirty="0">
                <a:solidFill>
                  <a:srgbClr val="FFFFFF"/>
                </a:solidFill>
                <a:latin typeface="Arial"/>
                <a:cs typeface="Arial"/>
              </a:rPr>
              <a:t>C</a:t>
            </a:r>
            <a:r>
              <a:rPr sz="1600" i="1" dirty="0">
                <a:solidFill>
                  <a:srgbClr val="FFFFFF"/>
                </a:solidFill>
                <a:latin typeface="Arial"/>
                <a:cs typeface="Arial"/>
              </a:rPr>
              <a:t>li</a:t>
            </a:r>
            <a:r>
              <a:rPr sz="1600" i="1" spc="-10" dirty="0">
                <a:solidFill>
                  <a:srgbClr val="FFFFFF"/>
                </a:solidFill>
                <a:latin typeface="Arial"/>
                <a:cs typeface="Arial"/>
              </a:rPr>
              <a:t>n</a:t>
            </a:r>
            <a:r>
              <a:rPr sz="1600" i="1" spc="-15" dirty="0">
                <a:solidFill>
                  <a:srgbClr val="FFFFFF"/>
                </a:solidFill>
                <a:latin typeface="Arial"/>
                <a:cs typeface="Arial"/>
              </a:rPr>
              <a:t> </a:t>
            </a:r>
            <a:r>
              <a:rPr sz="1600" i="1" spc="-10" dirty="0">
                <a:solidFill>
                  <a:srgbClr val="FFFFFF"/>
                </a:solidFill>
                <a:latin typeface="Arial"/>
                <a:cs typeface="Arial"/>
              </a:rPr>
              <a:t>Infe</a:t>
            </a:r>
            <a:r>
              <a:rPr sz="1600" i="1" spc="-5" dirty="0">
                <a:solidFill>
                  <a:srgbClr val="FFFFFF"/>
                </a:solidFill>
                <a:latin typeface="Arial"/>
                <a:cs typeface="Arial"/>
              </a:rPr>
              <a:t>ct</a:t>
            </a:r>
            <a:r>
              <a:rPr sz="1600" i="1" spc="20" dirty="0">
                <a:solidFill>
                  <a:srgbClr val="FFFFFF"/>
                </a:solidFill>
                <a:latin typeface="Arial"/>
                <a:cs typeface="Arial"/>
              </a:rPr>
              <a:t> </a:t>
            </a:r>
            <a:r>
              <a:rPr sz="1600" i="1" spc="-15" dirty="0">
                <a:solidFill>
                  <a:srgbClr val="FFFFFF"/>
                </a:solidFill>
                <a:latin typeface="Arial"/>
                <a:cs typeface="Arial"/>
              </a:rPr>
              <a:t>D</a:t>
            </a:r>
            <a:r>
              <a:rPr sz="1600" i="1" dirty="0">
                <a:solidFill>
                  <a:srgbClr val="FFFFFF"/>
                </a:solidFill>
                <a:latin typeface="Arial"/>
                <a:cs typeface="Arial"/>
              </a:rPr>
              <a:t>i</a:t>
            </a:r>
            <a:r>
              <a:rPr sz="1600" i="1" spc="-10" dirty="0">
                <a:solidFill>
                  <a:srgbClr val="FFFFFF"/>
                </a:solidFill>
                <a:latin typeface="Arial"/>
                <a:cs typeface="Arial"/>
              </a:rPr>
              <a:t>s </a:t>
            </a:r>
            <a:r>
              <a:rPr sz="1600" spc="-10" dirty="0">
                <a:solidFill>
                  <a:srgbClr val="FFFFFF"/>
                </a:solidFill>
                <a:latin typeface="Arial"/>
                <a:cs typeface="Arial"/>
              </a:rPr>
              <a:t>20</a:t>
            </a:r>
            <a:r>
              <a:rPr sz="1600" spc="-130" dirty="0">
                <a:solidFill>
                  <a:srgbClr val="FFFFFF"/>
                </a:solidFill>
                <a:latin typeface="Arial"/>
                <a:cs typeface="Arial"/>
              </a:rPr>
              <a:t>1</a:t>
            </a:r>
            <a:r>
              <a:rPr sz="1600" spc="-10" dirty="0">
                <a:solidFill>
                  <a:srgbClr val="FFFFFF"/>
                </a:solidFill>
                <a:latin typeface="Arial"/>
                <a:cs typeface="Arial"/>
              </a:rPr>
              <a:t>1;53:</a:t>
            </a:r>
            <a:r>
              <a:rPr sz="1600" spc="-130" dirty="0">
                <a:solidFill>
                  <a:srgbClr val="FFFFFF"/>
                </a:solidFill>
                <a:latin typeface="Arial"/>
                <a:cs typeface="Arial"/>
              </a:rPr>
              <a:t>1</a:t>
            </a:r>
            <a:r>
              <a:rPr sz="1600" spc="-10" dirty="0">
                <a:solidFill>
                  <a:srgbClr val="FFFFFF"/>
                </a:solidFill>
                <a:latin typeface="Arial"/>
                <a:cs typeface="Arial"/>
              </a:rPr>
              <a:t>120</a:t>
            </a:r>
            <a:endParaRPr sz="1600" dirty="0">
              <a:solidFill>
                <a:prstClr val="black"/>
              </a:solidFill>
              <a:latin typeface="Arial"/>
              <a:cs typeface="Arial"/>
            </a:endParaRPr>
          </a:p>
        </p:txBody>
      </p:sp>
      <p:sp>
        <p:nvSpPr>
          <p:cNvPr id="48" name="object 48"/>
          <p:cNvSpPr txBox="1"/>
          <p:nvPr/>
        </p:nvSpPr>
        <p:spPr>
          <a:xfrm>
            <a:off x="3262313" y="1569248"/>
            <a:ext cx="228600" cy="126958"/>
          </a:xfrm>
          <a:prstGeom prst="rect">
            <a:avLst/>
          </a:prstGeom>
        </p:spPr>
        <p:txBody>
          <a:bodyPr lIns="0" tIns="0" rIns="0" bIns="0">
            <a:spAutoFit/>
          </a:bodyPr>
          <a:lstStyle/>
          <a:p>
            <a:pPr marL="12700">
              <a:defRPr/>
            </a:pPr>
            <a:r>
              <a:rPr sz="800" spc="-5" dirty="0">
                <a:solidFill>
                  <a:srgbClr val="FFFFFF"/>
                </a:solidFill>
                <a:latin typeface="Arial"/>
                <a:cs typeface="Arial"/>
              </a:rPr>
              <a:t>17%</a:t>
            </a:r>
            <a:endParaRPr sz="800">
              <a:solidFill>
                <a:prstClr val="black"/>
              </a:solidFill>
              <a:latin typeface="Arial"/>
              <a:cs typeface="Arial"/>
            </a:endParaRPr>
          </a:p>
        </p:txBody>
      </p:sp>
      <p:sp>
        <p:nvSpPr>
          <p:cNvPr id="50" name="object 50"/>
          <p:cNvSpPr/>
          <p:nvPr/>
        </p:nvSpPr>
        <p:spPr>
          <a:xfrm>
            <a:off x="1285880" y="1731169"/>
            <a:ext cx="474663" cy="1857375"/>
          </a:xfrm>
          <a:custGeom>
            <a:avLst/>
            <a:gdLst/>
            <a:ahLst/>
            <a:cxnLst/>
            <a:rect l="l" t="t" r="r" b="b"/>
            <a:pathLst>
              <a:path w="474344" h="2475229">
                <a:moveTo>
                  <a:pt x="0" y="0"/>
                </a:moveTo>
                <a:lnTo>
                  <a:pt x="473963" y="0"/>
                </a:lnTo>
                <a:lnTo>
                  <a:pt x="473963" y="2474976"/>
                </a:lnTo>
                <a:lnTo>
                  <a:pt x="0" y="2474976"/>
                </a:lnTo>
                <a:lnTo>
                  <a:pt x="0" y="0"/>
                </a:lnTo>
                <a:close/>
              </a:path>
            </a:pathLst>
          </a:custGeom>
          <a:solidFill>
            <a:schemeClr val="accent1">
              <a:lumMod val="20000"/>
              <a:lumOff val="80000"/>
            </a:schemeClr>
          </a:solidFill>
        </p:spPr>
        <p:txBody>
          <a:bodyPr lIns="0" tIns="0" rIns="0" bIns="0"/>
          <a:lstStyle/>
          <a:p>
            <a:pPr>
              <a:defRPr/>
            </a:pPr>
            <a:endParaRPr b="0">
              <a:solidFill>
                <a:prstClr val="black"/>
              </a:solidFill>
              <a:latin typeface="Calibri"/>
              <a:ea typeface="+mn-ea"/>
            </a:endParaRPr>
          </a:p>
        </p:txBody>
      </p:sp>
      <p:sp>
        <p:nvSpPr>
          <p:cNvPr id="51" name="object 51"/>
          <p:cNvSpPr/>
          <p:nvPr/>
        </p:nvSpPr>
        <p:spPr>
          <a:xfrm>
            <a:off x="1285880" y="1731169"/>
            <a:ext cx="474663" cy="1857375"/>
          </a:xfrm>
          <a:custGeom>
            <a:avLst/>
            <a:gdLst/>
            <a:ahLst/>
            <a:cxnLst/>
            <a:rect l="l" t="t" r="r" b="b"/>
            <a:pathLst>
              <a:path w="474344" h="2475229">
                <a:moveTo>
                  <a:pt x="0" y="0"/>
                </a:moveTo>
                <a:lnTo>
                  <a:pt x="473963" y="0"/>
                </a:lnTo>
                <a:lnTo>
                  <a:pt x="473963" y="2474976"/>
                </a:lnTo>
                <a:lnTo>
                  <a:pt x="0" y="2474976"/>
                </a:lnTo>
                <a:lnTo>
                  <a:pt x="0" y="0"/>
                </a:lnTo>
                <a:close/>
              </a:path>
            </a:pathLst>
          </a:custGeom>
          <a:solidFill>
            <a:schemeClr val="bg2">
              <a:lumMod val="90000"/>
            </a:schemeClr>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52" name="object 52"/>
          <p:cNvSpPr txBox="1"/>
          <p:nvPr/>
        </p:nvSpPr>
        <p:spPr>
          <a:xfrm>
            <a:off x="1409700" y="2612237"/>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80%</a:t>
            </a:r>
            <a:endParaRPr sz="800">
              <a:solidFill>
                <a:prstClr val="black"/>
              </a:solidFill>
              <a:latin typeface="Arial"/>
              <a:cs typeface="Arial"/>
            </a:endParaRPr>
          </a:p>
        </p:txBody>
      </p:sp>
      <p:sp>
        <p:nvSpPr>
          <p:cNvPr id="53" name="object 53"/>
          <p:cNvSpPr/>
          <p:nvPr/>
        </p:nvSpPr>
        <p:spPr>
          <a:xfrm>
            <a:off x="2214565" y="2199091"/>
            <a:ext cx="474662" cy="1388269"/>
          </a:xfrm>
          <a:custGeom>
            <a:avLst/>
            <a:gdLst/>
            <a:ahLst/>
            <a:cxnLst/>
            <a:rect l="l" t="t" r="r" b="b"/>
            <a:pathLst>
              <a:path w="475614" h="1851660">
                <a:moveTo>
                  <a:pt x="0" y="0"/>
                </a:moveTo>
                <a:lnTo>
                  <a:pt x="475488" y="0"/>
                </a:lnTo>
                <a:lnTo>
                  <a:pt x="475488" y="1851660"/>
                </a:lnTo>
                <a:lnTo>
                  <a:pt x="0" y="1851660"/>
                </a:lnTo>
                <a:lnTo>
                  <a:pt x="0" y="0"/>
                </a:lnTo>
                <a:close/>
              </a:path>
            </a:pathLst>
          </a:custGeom>
          <a:solidFill>
            <a:schemeClr val="bg2">
              <a:lumMod val="90000"/>
            </a:schemeClr>
          </a:solidFill>
        </p:spPr>
        <p:txBody>
          <a:bodyPr lIns="0" tIns="0" rIns="0" bIns="0"/>
          <a:lstStyle/>
          <a:p>
            <a:pPr>
              <a:defRPr/>
            </a:pPr>
            <a:endParaRPr b="0">
              <a:solidFill>
                <a:prstClr val="black"/>
              </a:solidFill>
              <a:latin typeface="Calibri"/>
              <a:ea typeface="+mn-ea"/>
            </a:endParaRPr>
          </a:p>
        </p:txBody>
      </p:sp>
      <p:sp>
        <p:nvSpPr>
          <p:cNvPr id="54" name="object 54"/>
          <p:cNvSpPr/>
          <p:nvPr/>
        </p:nvSpPr>
        <p:spPr>
          <a:xfrm>
            <a:off x="2214565" y="2199091"/>
            <a:ext cx="474662" cy="1388269"/>
          </a:xfrm>
          <a:custGeom>
            <a:avLst/>
            <a:gdLst/>
            <a:ahLst/>
            <a:cxnLst/>
            <a:rect l="l" t="t" r="r" b="b"/>
            <a:pathLst>
              <a:path w="475614" h="1851660">
                <a:moveTo>
                  <a:pt x="0" y="0"/>
                </a:moveTo>
                <a:lnTo>
                  <a:pt x="475488" y="0"/>
                </a:lnTo>
                <a:lnTo>
                  <a:pt x="475488" y="1851660"/>
                </a:lnTo>
                <a:lnTo>
                  <a:pt x="0" y="185166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55" name="object 55"/>
          <p:cNvSpPr/>
          <p:nvPr/>
        </p:nvSpPr>
        <p:spPr>
          <a:xfrm>
            <a:off x="3138490" y="2616994"/>
            <a:ext cx="474662" cy="971550"/>
          </a:xfrm>
          <a:custGeom>
            <a:avLst/>
            <a:gdLst/>
            <a:ahLst/>
            <a:cxnLst/>
            <a:rect l="l" t="t" r="r" b="b"/>
            <a:pathLst>
              <a:path w="475614" h="1294129">
                <a:moveTo>
                  <a:pt x="0" y="0"/>
                </a:moveTo>
                <a:lnTo>
                  <a:pt x="475487" y="0"/>
                </a:lnTo>
                <a:lnTo>
                  <a:pt x="475487" y="1293876"/>
                </a:lnTo>
                <a:lnTo>
                  <a:pt x="0" y="1293876"/>
                </a:lnTo>
                <a:lnTo>
                  <a:pt x="0" y="0"/>
                </a:lnTo>
                <a:close/>
              </a:path>
            </a:pathLst>
          </a:custGeom>
          <a:solidFill>
            <a:schemeClr val="bg2">
              <a:lumMod val="90000"/>
            </a:schemeClr>
          </a:solidFill>
        </p:spPr>
        <p:txBody>
          <a:bodyPr lIns="0" tIns="0" rIns="0" bIns="0"/>
          <a:lstStyle/>
          <a:p>
            <a:pPr>
              <a:defRPr/>
            </a:pPr>
            <a:endParaRPr b="0">
              <a:solidFill>
                <a:prstClr val="black"/>
              </a:solidFill>
              <a:latin typeface="Calibri"/>
              <a:ea typeface="+mn-ea"/>
            </a:endParaRPr>
          </a:p>
        </p:txBody>
      </p:sp>
      <p:sp>
        <p:nvSpPr>
          <p:cNvPr id="56" name="object 56"/>
          <p:cNvSpPr/>
          <p:nvPr/>
        </p:nvSpPr>
        <p:spPr>
          <a:xfrm>
            <a:off x="3138490" y="2616994"/>
            <a:ext cx="474662" cy="971550"/>
          </a:xfrm>
          <a:custGeom>
            <a:avLst/>
            <a:gdLst/>
            <a:ahLst/>
            <a:cxnLst/>
            <a:rect l="l" t="t" r="r" b="b"/>
            <a:pathLst>
              <a:path w="475614" h="1294129">
                <a:moveTo>
                  <a:pt x="0" y="0"/>
                </a:moveTo>
                <a:lnTo>
                  <a:pt x="475487" y="0"/>
                </a:lnTo>
                <a:lnTo>
                  <a:pt x="475487" y="1293876"/>
                </a:lnTo>
                <a:lnTo>
                  <a:pt x="0" y="1293876"/>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57" name="object 57"/>
          <p:cNvSpPr/>
          <p:nvPr/>
        </p:nvSpPr>
        <p:spPr>
          <a:xfrm>
            <a:off x="4067183" y="3101579"/>
            <a:ext cx="474663" cy="485775"/>
          </a:xfrm>
          <a:custGeom>
            <a:avLst/>
            <a:gdLst/>
            <a:ahLst/>
            <a:cxnLst/>
            <a:rect l="l" t="t" r="r" b="b"/>
            <a:pathLst>
              <a:path w="474345" h="647700">
                <a:moveTo>
                  <a:pt x="0" y="0"/>
                </a:moveTo>
                <a:lnTo>
                  <a:pt x="473963" y="0"/>
                </a:lnTo>
                <a:lnTo>
                  <a:pt x="473963" y="647700"/>
                </a:lnTo>
                <a:lnTo>
                  <a:pt x="0" y="647700"/>
                </a:lnTo>
                <a:lnTo>
                  <a:pt x="0" y="0"/>
                </a:lnTo>
                <a:close/>
              </a:path>
            </a:pathLst>
          </a:custGeom>
          <a:solidFill>
            <a:schemeClr val="bg2">
              <a:lumMod val="90000"/>
            </a:schemeClr>
          </a:solidFill>
        </p:spPr>
        <p:txBody>
          <a:bodyPr lIns="0" tIns="0" rIns="0" bIns="0"/>
          <a:lstStyle/>
          <a:p>
            <a:pPr>
              <a:defRPr/>
            </a:pPr>
            <a:endParaRPr b="0">
              <a:solidFill>
                <a:prstClr val="black"/>
              </a:solidFill>
              <a:latin typeface="Calibri"/>
              <a:ea typeface="+mn-ea"/>
            </a:endParaRPr>
          </a:p>
        </p:txBody>
      </p:sp>
      <p:sp>
        <p:nvSpPr>
          <p:cNvPr id="58" name="object 58"/>
          <p:cNvSpPr/>
          <p:nvPr/>
        </p:nvSpPr>
        <p:spPr>
          <a:xfrm>
            <a:off x="4067183" y="3101579"/>
            <a:ext cx="474663" cy="485775"/>
          </a:xfrm>
          <a:custGeom>
            <a:avLst/>
            <a:gdLst/>
            <a:ahLst/>
            <a:cxnLst/>
            <a:rect l="l" t="t" r="r" b="b"/>
            <a:pathLst>
              <a:path w="474345" h="647700">
                <a:moveTo>
                  <a:pt x="0" y="0"/>
                </a:moveTo>
                <a:lnTo>
                  <a:pt x="473963" y="0"/>
                </a:lnTo>
                <a:lnTo>
                  <a:pt x="473963" y="647700"/>
                </a:lnTo>
                <a:lnTo>
                  <a:pt x="0" y="64770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59" name="object 59"/>
          <p:cNvSpPr/>
          <p:nvPr/>
        </p:nvSpPr>
        <p:spPr>
          <a:xfrm>
            <a:off x="5446714" y="1490663"/>
            <a:ext cx="474662" cy="2096691"/>
          </a:xfrm>
          <a:custGeom>
            <a:avLst/>
            <a:gdLst/>
            <a:ahLst/>
            <a:cxnLst/>
            <a:rect l="l" t="t" r="r" b="b"/>
            <a:pathLst>
              <a:path w="474345" h="2796540">
                <a:moveTo>
                  <a:pt x="0" y="0"/>
                </a:moveTo>
                <a:lnTo>
                  <a:pt x="473963" y="0"/>
                </a:lnTo>
                <a:lnTo>
                  <a:pt x="473963" y="2796540"/>
                </a:lnTo>
                <a:lnTo>
                  <a:pt x="0" y="2796540"/>
                </a:lnTo>
                <a:lnTo>
                  <a:pt x="0" y="0"/>
                </a:lnTo>
                <a:close/>
              </a:path>
            </a:pathLst>
          </a:custGeom>
          <a:solidFill>
            <a:schemeClr val="accent1">
              <a:lumMod val="20000"/>
              <a:lumOff val="80000"/>
            </a:schemeClr>
          </a:solidFill>
        </p:spPr>
        <p:txBody>
          <a:bodyPr lIns="0" tIns="0" rIns="0" bIns="0"/>
          <a:lstStyle/>
          <a:p>
            <a:pPr>
              <a:defRPr/>
            </a:pPr>
            <a:endParaRPr b="0">
              <a:solidFill>
                <a:prstClr val="black"/>
              </a:solidFill>
              <a:latin typeface="Calibri"/>
              <a:ea typeface="+mn-ea"/>
            </a:endParaRPr>
          </a:p>
        </p:txBody>
      </p:sp>
      <p:sp>
        <p:nvSpPr>
          <p:cNvPr id="60" name="object 60"/>
          <p:cNvSpPr/>
          <p:nvPr/>
        </p:nvSpPr>
        <p:spPr>
          <a:xfrm>
            <a:off x="5446714" y="1490663"/>
            <a:ext cx="474662" cy="2096691"/>
          </a:xfrm>
          <a:custGeom>
            <a:avLst/>
            <a:gdLst/>
            <a:ahLst/>
            <a:cxnLst/>
            <a:rect l="l" t="t" r="r" b="b"/>
            <a:pathLst>
              <a:path w="474345" h="2796540">
                <a:moveTo>
                  <a:pt x="0" y="0"/>
                </a:moveTo>
                <a:lnTo>
                  <a:pt x="473963" y="0"/>
                </a:lnTo>
                <a:lnTo>
                  <a:pt x="473963" y="2796540"/>
                </a:lnTo>
                <a:lnTo>
                  <a:pt x="0" y="2796540"/>
                </a:lnTo>
                <a:lnTo>
                  <a:pt x="0" y="0"/>
                </a:lnTo>
                <a:close/>
              </a:path>
            </a:pathLst>
          </a:custGeom>
          <a:solidFill>
            <a:schemeClr val="bg2">
              <a:lumMod val="90000"/>
            </a:schemeClr>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61" name="object 61"/>
          <p:cNvSpPr/>
          <p:nvPr/>
        </p:nvSpPr>
        <p:spPr>
          <a:xfrm>
            <a:off x="6338890" y="1719263"/>
            <a:ext cx="474662" cy="1868091"/>
          </a:xfrm>
          <a:custGeom>
            <a:avLst/>
            <a:gdLst/>
            <a:ahLst/>
            <a:cxnLst/>
            <a:rect l="l" t="t" r="r" b="b"/>
            <a:pathLst>
              <a:path w="475615" h="2491740">
                <a:moveTo>
                  <a:pt x="0" y="0"/>
                </a:moveTo>
                <a:lnTo>
                  <a:pt x="475488" y="0"/>
                </a:lnTo>
                <a:lnTo>
                  <a:pt x="475488" y="2491740"/>
                </a:lnTo>
                <a:lnTo>
                  <a:pt x="0" y="2491740"/>
                </a:lnTo>
                <a:lnTo>
                  <a:pt x="0" y="0"/>
                </a:lnTo>
                <a:close/>
              </a:path>
            </a:pathLst>
          </a:custGeom>
          <a:solidFill>
            <a:schemeClr val="bg2">
              <a:lumMod val="90000"/>
            </a:schemeClr>
          </a:solidFill>
        </p:spPr>
        <p:txBody>
          <a:bodyPr lIns="0" tIns="0" rIns="0" bIns="0"/>
          <a:lstStyle/>
          <a:p>
            <a:pPr>
              <a:defRPr/>
            </a:pPr>
            <a:endParaRPr b="0">
              <a:solidFill>
                <a:prstClr val="black"/>
              </a:solidFill>
              <a:latin typeface="Calibri"/>
              <a:ea typeface="+mn-ea"/>
            </a:endParaRPr>
          </a:p>
        </p:txBody>
      </p:sp>
      <p:sp>
        <p:nvSpPr>
          <p:cNvPr id="62" name="object 62"/>
          <p:cNvSpPr/>
          <p:nvPr/>
        </p:nvSpPr>
        <p:spPr>
          <a:xfrm>
            <a:off x="6338890" y="1719263"/>
            <a:ext cx="474662" cy="1868091"/>
          </a:xfrm>
          <a:custGeom>
            <a:avLst/>
            <a:gdLst/>
            <a:ahLst/>
            <a:cxnLst/>
            <a:rect l="l" t="t" r="r" b="b"/>
            <a:pathLst>
              <a:path w="475615" h="2491740">
                <a:moveTo>
                  <a:pt x="0" y="0"/>
                </a:moveTo>
                <a:lnTo>
                  <a:pt x="475488" y="0"/>
                </a:lnTo>
                <a:lnTo>
                  <a:pt x="475488" y="2491740"/>
                </a:lnTo>
                <a:lnTo>
                  <a:pt x="0" y="249174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63" name="object 63"/>
          <p:cNvSpPr/>
          <p:nvPr/>
        </p:nvSpPr>
        <p:spPr>
          <a:xfrm>
            <a:off x="7231063" y="2087166"/>
            <a:ext cx="474662" cy="1501378"/>
          </a:xfrm>
          <a:custGeom>
            <a:avLst/>
            <a:gdLst/>
            <a:ahLst/>
            <a:cxnLst/>
            <a:rect l="l" t="t" r="r" b="b"/>
            <a:pathLst>
              <a:path w="474345" h="2001520">
                <a:moveTo>
                  <a:pt x="0" y="0"/>
                </a:moveTo>
                <a:lnTo>
                  <a:pt x="473964" y="0"/>
                </a:lnTo>
                <a:lnTo>
                  <a:pt x="473964" y="2001012"/>
                </a:lnTo>
                <a:lnTo>
                  <a:pt x="0" y="2001012"/>
                </a:lnTo>
                <a:lnTo>
                  <a:pt x="0" y="0"/>
                </a:lnTo>
                <a:close/>
              </a:path>
            </a:pathLst>
          </a:custGeom>
          <a:solidFill>
            <a:schemeClr val="bg2">
              <a:lumMod val="90000"/>
            </a:schemeClr>
          </a:solidFill>
        </p:spPr>
        <p:txBody>
          <a:bodyPr lIns="0" tIns="0" rIns="0" bIns="0"/>
          <a:lstStyle/>
          <a:p>
            <a:pPr>
              <a:defRPr/>
            </a:pPr>
            <a:endParaRPr b="0">
              <a:solidFill>
                <a:prstClr val="black"/>
              </a:solidFill>
              <a:latin typeface="Calibri"/>
              <a:ea typeface="+mn-ea"/>
            </a:endParaRPr>
          </a:p>
        </p:txBody>
      </p:sp>
      <p:sp>
        <p:nvSpPr>
          <p:cNvPr id="64" name="object 64"/>
          <p:cNvSpPr/>
          <p:nvPr/>
        </p:nvSpPr>
        <p:spPr>
          <a:xfrm>
            <a:off x="7231063" y="2087166"/>
            <a:ext cx="474662" cy="1501378"/>
          </a:xfrm>
          <a:custGeom>
            <a:avLst/>
            <a:gdLst/>
            <a:ahLst/>
            <a:cxnLst/>
            <a:rect l="l" t="t" r="r" b="b"/>
            <a:pathLst>
              <a:path w="474345" h="2001520">
                <a:moveTo>
                  <a:pt x="0" y="0"/>
                </a:moveTo>
                <a:lnTo>
                  <a:pt x="473964" y="0"/>
                </a:lnTo>
                <a:lnTo>
                  <a:pt x="473964" y="2001012"/>
                </a:lnTo>
                <a:lnTo>
                  <a:pt x="0" y="2001012"/>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65" name="object 65"/>
          <p:cNvSpPr/>
          <p:nvPr/>
        </p:nvSpPr>
        <p:spPr>
          <a:xfrm>
            <a:off x="8128010" y="2652719"/>
            <a:ext cx="474663" cy="935831"/>
          </a:xfrm>
          <a:custGeom>
            <a:avLst/>
            <a:gdLst/>
            <a:ahLst/>
            <a:cxnLst/>
            <a:rect l="l" t="t" r="r" b="b"/>
            <a:pathLst>
              <a:path w="475615" h="1247139">
                <a:moveTo>
                  <a:pt x="0" y="0"/>
                </a:moveTo>
                <a:lnTo>
                  <a:pt x="475488" y="0"/>
                </a:lnTo>
                <a:lnTo>
                  <a:pt x="475488" y="1246632"/>
                </a:lnTo>
                <a:lnTo>
                  <a:pt x="0" y="1246632"/>
                </a:lnTo>
                <a:lnTo>
                  <a:pt x="0" y="0"/>
                </a:lnTo>
                <a:close/>
              </a:path>
            </a:pathLst>
          </a:custGeom>
          <a:solidFill>
            <a:schemeClr val="accent1">
              <a:lumMod val="20000"/>
              <a:lumOff val="80000"/>
            </a:schemeClr>
          </a:solidFill>
        </p:spPr>
        <p:txBody>
          <a:bodyPr lIns="0" tIns="0" rIns="0" bIns="0"/>
          <a:lstStyle/>
          <a:p>
            <a:pPr>
              <a:defRPr/>
            </a:pPr>
            <a:endParaRPr b="0">
              <a:solidFill>
                <a:prstClr val="black"/>
              </a:solidFill>
              <a:latin typeface="Calibri"/>
              <a:ea typeface="+mn-ea"/>
            </a:endParaRPr>
          </a:p>
        </p:txBody>
      </p:sp>
      <p:sp>
        <p:nvSpPr>
          <p:cNvPr id="66" name="object 66"/>
          <p:cNvSpPr/>
          <p:nvPr/>
        </p:nvSpPr>
        <p:spPr>
          <a:xfrm>
            <a:off x="8128010" y="2652719"/>
            <a:ext cx="474663" cy="935831"/>
          </a:xfrm>
          <a:custGeom>
            <a:avLst/>
            <a:gdLst/>
            <a:ahLst/>
            <a:cxnLst/>
            <a:rect l="l" t="t" r="r" b="b"/>
            <a:pathLst>
              <a:path w="475615" h="1247139">
                <a:moveTo>
                  <a:pt x="0" y="0"/>
                </a:moveTo>
                <a:lnTo>
                  <a:pt x="475488" y="0"/>
                </a:lnTo>
                <a:lnTo>
                  <a:pt x="475488" y="1246632"/>
                </a:lnTo>
                <a:lnTo>
                  <a:pt x="0" y="1246632"/>
                </a:lnTo>
                <a:lnTo>
                  <a:pt x="0" y="0"/>
                </a:lnTo>
                <a:close/>
              </a:path>
            </a:pathLst>
          </a:custGeom>
          <a:solidFill>
            <a:schemeClr val="bg2">
              <a:lumMod val="90000"/>
            </a:schemeClr>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67" name="object 67"/>
          <p:cNvSpPr/>
          <p:nvPr/>
        </p:nvSpPr>
        <p:spPr>
          <a:xfrm>
            <a:off x="1285880" y="1353747"/>
            <a:ext cx="474663" cy="378619"/>
          </a:xfrm>
          <a:custGeom>
            <a:avLst/>
            <a:gdLst/>
            <a:ahLst/>
            <a:cxnLst/>
            <a:rect l="l" t="t" r="r" b="b"/>
            <a:pathLst>
              <a:path w="474344" h="504825">
                <a:moveTo>
                  <a:pt x="0" y="0"/>
                </a:moveTo>
                <a:lnTo>
                  <a:pt x="473963" y="0"/>
                </a:lnTo>
                <a:lnTo>
                  <a:pt x="473963" y="504443"/>
                </a:lnTo>
                <a:lnTo>
                  <a:pt x="0" y="504443"/>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68" name="object 68"/>
          <p:cNvSpPr/>
          <p:nvPr/>
        </p:nvSpPr>
        <p:spPr>
          <a:xfrm>
            <a:off x="1285880" y="1353747"/>
            <a:ext cx="474663" cy="378619"/>
          </a:xfrm>
          <a:custGeom>
            <a:avLst/>
            <a:gdLst/>
            <a:ahLst/>
            <a:cxnLst/>
            <a:rect l="l" t="t" r="r" b="b"/>
            <a:pathLst>
              <a:path w="474344" h="504825">
                <a:moveTo>
                  <a:pt x="0" y="0"/>
                </a:moveTo>
                <a:lnTo>
                  <a:pt x="473963" y="0"/>
                </a:lnTo>
                <a:lnTo>
                  <a:pt x="473963" y="504443"/>
                </a:lnTo>
                <a:lnTo>
                  <a:pt x="0" y="504443"/>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98372" name="object 69"/>
          <p:cNvSpPr txBox="1">
            <a:spLocks noChangeArrowheads="1"/>
          </p:cNvSpPr>
          <p:nvPr/>
        </p:nvSpPr>
        <p:spPr bwMode="auto">
          <a:xfrm>
            <a:off x="2338389" y="2700342"/>
            <a:ext cx="2082800" cy="3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1" hangingPunct="1"/>
            <a:r>
              <a:rPr lang="en-US" altLang="en-US" sz="800">
                <a:solidFill>
                  <a:srgbClr val="000000"/>
                </a:solidFill>
                <a:cs typeface="Arial" pitchFamily="34" charset="0"/>
              </a:rPr>
              <a:t>31%</a:t>
            </a:r>
          </a:p>
          <a:p>
            <a:pPr>
              <a:spcBef>
                <a:spcPts val="575"/>
              </a:spcBef>
            </a:pPr>
            <a:r>
              <a:rPr lang="en-US" altLang="en-US" sz="800">
                <a:solidFill>
                  <a:srgbClr val="000000"/>
                </a:solidFill>
                <a:cs typeface="Arial" pitchFamily="34" charset="0"/>
              </a:rPr>
              <a:t>60%</a:t>
            </a:r>
          </a:p>
        </p:txBody>
      </p:sp>
      <p:sp>
        <p:nvSpPr>
          <p:cNvPr id="70" name="object 70"/>
          <p:cNvSpPr txBox="1"/>
          <p:nvPr/>
        </p:nvSpPr>
        <p:spPr>
          <a:xfrm>
            <a:off x="3262313" y="3055149"/>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42%</a:t>
            </a:r>
            <a:endParaRPr sz="800">
              <a:solidFill>
                <a:prstClr val="black"/>
              </a:solidFill>
              <a:latin typeface="Arial"/>
              <a:cs typeface="Arial"/>
            </a:endParaRPr>
          </a:p>
        </p:txBody>
      </p:sp>
      <p:sp>
        <p:nvSpPr>
          <p:cNvPr id="71" name="object 71"/>
          <p:cNvSpPr txBox="1"/>
          <p:nvPr/>
        </p:nvSpPr>
        <p:spPr>
          <a:xfrm>
            <a:off x="4191000" y="3298037"/>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21%</a:t>
            </a:r>
            <a:endParaRPr sz="800">
              <a:solidFill>
                <a:prstClr val="black"/>
              </a:solidFill>
              <a:latin typeface="Arial"/>
              <a:cs typeface="Arial"/>
            </a:endParaRPr>
          </a:p>
        </p:txBody>
      </p:sp>
      <p:sp>
        <p:nvSpPr>
          <p:cNvPr id="72" name="object 72"/>
          <p:cNvSpPr txBox="1"/>
          <p:nvPr/>
        </p:nvSpPr>
        <p:spPr>
          <a:xfrm>
            <a:off x="5570538" y="2491985"/>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90%</a:t>
            </a:r>
            <a:endParaRPr sz="800">
              <a:solidFill>
                <a:prstClr val="black"/>
              </a:solidFill>
              <a:latin typeface="Arial"/>
              <a:cs typeface="Arial"/>
            </a:endParaRPr>
          </a:p>
        </p:txBody>
      </p:sp>
      <p:sp>
        <p:nvSpPr>
          <p:cNvPr id="73" name="object 73"/>
          <p:cNvSpPr txBox="1"/>
          <p:nvPr/>
        </p:nvSpPr>
        <p:spPr>
          <a:xfrm>
            <a:off x="6462713" y="2606285"/>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80%</a:t>
            </a:r>
            <a:endParaRPr sz="800">
              <a:solidFill>
                <a:prstClr val="black"/>
              </a:solidFill>
              <a:latin typeface="Arial"/>
              <a:cs typeface="Arial"/>
            </a:endParaRPr>
          </a:p>
        </p:txBody>
      </p:sp>
      <p:sp>
        <p:nvSpPr>
          <p:cNvPr id="74" name="object 74"/>
          <p:cNvSpPr txBox="1"/>
          <p:nvPr/>
        </p:nvSpPr>
        <p:spPr>
          <a:xfrm>
            <a:off x="8251825" y="3073010"/>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40%</a:t>
            </a:r>
            <a:endParaRPr sz="800">
              <a:solidFill>
                <a:prstClr val="black"/>
              </a:solidFill>
              <a:latin typeface="Arial"/>
              <a:cs typeface="Arial"/>
            </a:endParaRPr>
          </a:p>
        </p:txBody>
      </p:sp>
      <p:sp>
        <p:nvSpPr>
          <p:cNvPr id="75" name="object 75"/>
          <p:cNvSpPr txBox="1"/>
          <p:nvPr/>
        </p:nvSpPr>
        <p:spPr>
          <a:xfrm>
            <a:off x="1409700" y="1495430"/>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16%</a:t>
            </a:r>
            <a:endParaRPr sz="800">
              <a:solidFill>
                <a:prstClr val="black"/>
              </a:solidFill>
              <a:latin typeface="Arial"/>
              <a:cs typeface="Arial"/>
            </a:endParaRPr>
          </a:p>
        </p:txBody>
      </p:sp>
      <p:sp>
        <p:nvSpPr>
          <p:cNvPr id="76" name="object 76"/>
          <p:cNvSpPr/>
          <p:nvPr/>
        </p:nvSpPr>
        <p:spPr>
          <a:xfrm>
            <a:off x="3138490" y="1804994"/>
            <a:ext cx="474662" cy="813197"/>
          </a:xfrm>
          <a:custGeom>
            <a:avLst/>
            <a:gdLst/>
            <a:ahLst/>
            <a:cxnLst/>
            <a:rect l="l" t="t" r="r" b="b"/>
            <a:pathLst>
              <a:path w="475614" h="1083945">
                <a:moveTo>
                  <a:pt x="0" y="0"/>
                </a:moveTo>
                <a:lnTo>
                  <a:pt x="475487" y="0"/>
                </a:lnTo>
                <a:lnTo>
                  <a:pt x="475487" y="1083564"/>
                </a:lnTo>
                <a:lnTo>
                  <a:pt x="0" y="1083564"/>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77" name="object 77"/>
          <p:cNvSpPr/>
          <p:nvPr/>
        </p:nvSpPr>
        <p:spPr>
          <a:xfrm>
            <a:off x="3138490" y="1804994"/>
            <a:ext cx="474662" cy="813197"/>
          </a:xfrm>
          <a:custGeom>
            <a:avLst/>
            <a:gdLst/>
            <a:ahLst/>
            <a:cxnLst/>
            <a:rect l="l" t="t" r="r" b="b"/>
            <a:pathLst>
              <a:path w="475614" h="1083945">
                <a:moveTo>
                  <a:pt x="0" y="0"/>
                </a:moveTo>
                <a:lnTo>
                  <a:pt x="475487" y="0"/>
                </a:lnTo>
                <a:lnTo>
                  <a:pt x="475487" y="1083564"/>
                </a:lnTo>
                <a:lnTo>
                  <a:pt x="0" y="1083564"/>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78" name="object 78"/>
          <p:cNvSpPr txBox="1"/>
          <p:nvPr/>
        </p:nvSpPr>
        <p:spPr>
          <a:xfrm>
            <a:off x="3262313" y="2164562"/>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35%</a:t>
            </a:r>
            <a:endParaRPr sz="800">
              <a:solidFill>
                <a:prstClr val="black"/>
              </a:solidFill>
              <a:latin typeface="Arial"/>
              <a:cs typeface="Arial"/>
            </a:endParaRPr>
          </a:p>
        </p:txBody>
      </p:sp>
      <p:sp>
        <p:nvSpPr>
          <p:cNvPr id="79" name="object 79"/>
          <p:cNvSpPr/>
          <p:nvPr/>
        </p:nvSpPr>
        <p:spPr>
          <a:xfrm>
            <a:off x="4068763" y="2393158"/>
            <a:ext cx="474662" cy="708422"/>
          </a:xfrm>
          <a:custGeom>
            <a:avLst/>
            <a:gdLst/>
            <a:ahLst/>
            <a:cxnLst/>
            <a:rect l="l" t="t" r="r" b="b"/>
            <a:pathLst>
              <a:path w="474345" h="944879">
                <a:moveTo>
                  <a:pt x="0" y="0"/>
                </a:moveTo>
                <a:lnTo>
                  <a:pt x="473963" y="0"/>
                </a:lnTo>
                <a:lnTo>
                  <a:pt x="473963" y="944880"/>
                </a:lnTo>
                <a:lnTo>
                  <a:pt x="0" y="944880"/>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80" name="object 80"/>
          <p:cNvSpPr/>
          <p:nvPr/>
        </p:nvSpPr>
        <p:spPr>
          <a:xfrm>
            <a:off x="4068763" y="2393158"/>
            <a:ext cx="474662" cy="708422"/>
          </a:xfrm>
          <a:custGeom>
            <a:avLst/>
            <a:gdLst/>
            <a:ahLst/>
            <a:cxnLst/>
            <a:rect l="l" t="t" r="r" b="b"/>
            <a:pathLst>
              <a:path w="474345" h="944879">
                <a:moveTo>
                  <a:pt x="0" y="0"/>
                </a:moveTo>
                <a:lnTo>
                  <a:pt x="473963" y="0"/>
                </a:lnTo>
                <a:lnTo>
                  <a:pt x="473963" y="944880"/>
                </a:lnTo>
                <a:lnTo>
                  <a:pt x="0" y="94488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81" name="object 81"/>
          <p:cNvSpPr/>
          <p:nvPr/>
        </p:nvSpPr>
        <p:spPr>
          <a:xfrm>
            <a:off x="5446714" y="1284685"/>
            <a:ext cx="474662" cy="205978"/>
          </a:xfrm>
          <a:custGeom>
            <a:avLst/>
            <a:gdLst/>
            <a:ahLst/>
            <a:cxnLst/>
            <a:rect l="l" t="t" r="r" b="b"/>
            <a:pathLst>
              <a:path w="474345" h="274319">
                <a:moveTo>
                  <a:pt x="0" y="0"/>
                </a:moveTo>
                <a:lnTo>
                  <a:pt x="473963" y="0"/>
                </a:lnTo>
                <a:lnTo>
                  <a:pt x="473963" y="274320"/>
                </a:lnTo>
                <a:lnTo>
                  <a:pt x="0" y="274320"/>
                </a:lnTo>
                <a:lnTo>
                  <a:pt x="0" y="0"/>
                </a:lnTo>
                <a:close/>
              </a:path>
            </a:pathLst>
          </a:custGeom>
          <a:solidFill>
            <a:srgbClr val="7AE0DE"/>
          </a:solidFill>
        </p:spPr>
        <p:txBody>
          <a:bodyPr lIns="0" tIns="0" rIns="0" bIns="0"/>
          <a:lstStyle/>
          <a:p>
            <a:pPr>
              <a:defRPr/>
            </a:pPr>
            <a:endParaRPr b="0">
              <a:solidFill>
                <a:prstClr val="black"/>
              </a:solidFill>
              <a:latin typeface="Calibri"/>
              <a:ea typeface="+mn-ea"/>
            </a:endParaRPr>
          </a:p>
        </p:txBody>
      </p:sp>
      <p:sp>
        <p:nvSpPr>
          <p:cNvPr id="82" name="object 82"/>
          <p:cNvSpPr/>
          <p:nvPr/>
        </p:nvSpPr>
        <p:spPr>
          <a:xfrm>
            <a:off x="5446714" y="1284685"/>
            <a:ext cx="474662" cy="205978"/>
          </a:xfrm>
          <a:custGeom>
            <a:avLst/>
            <a:gdLst/>
            <a:ahLst/>
            <a:cxnLst/>
            <a:rect l="l" t="t" r="r" b="b"/>
            <a:pathLst>
              <a:path w="474345" h="274319">
                <a:moveTo>
                  <a:pt x="0" y="0"/>
                </a:moveTo>
                <a:lnTo>
                  <a:pt x="473963" y="0"/>
                </a:lnTo>
                <a:lnTo>
                  <a:pt x="473963" y="274320"/>
                </a:lnTo>
                <a:lnTo>
                  <a:pt x="0" y="274320"/>
                </a:lnTo>
                <a:lnTo>
                  <a:pt x="0" y="0"/>
                </a:lnTo>
                <a:close/>
              </a:path>
            </a:pathLst>
          </a:custGeom>
          <a:solidFill>
            <a:schemeClr val="accent1">
              <a:lumMod val="40000"/>
              <a:lumOff val="60000"/>
            </a:schemeClr>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83" name="object 83"/>
          <p:cNvSpPr txBox="1"/>
          <p:nvPr/>
        </p:nvSpPr>
        <p:spPr>
          <a:xfrm>
            <a:off x="5597526" y="1340649"/>
            <a:ext cx="173038" cy="126958"/>
          </a:xfrm>
          <a:prstGeom prst="rect">
            <a:avLst/>
          </a:prstGeom>
        </p:spPr>
        <p:txBody>
          <a:bodyPr lIns="0" tIns="0" rIns="0" bIns="0">
            <a:spAutoFit/>
          </a:bodyPr>
          <a:lstStyle/>
          <a:p>
            <a:pPr marL="12700">
              <a:defRPr/>
            </a:pPr>
            <a:r>
              <a:rPr sz="800" spc="-5" dirty="0">
                <a:solidFill>
                  <a:prstClr val="black"/>
                </a:solidFill>
                <a:latin typeface="Arial"/>
                <a:cs typeface="Arial"/>
              </a:rPr>
              <a:t>9%</a:t>
            </a:r>
            <a:endParaRPr sz="800">
              <a:solidFill>
                <a:prstClr val="black"/>
              </a:solidFill>
              <a:latin typeface="Arial"/>
              <a:cs typeface="Arial"/>
            </a:endParaRPr>
          </a:p>
        </p:txBody>
      </p:sp>
      <p:sp>
        <p:nvSpPr>
          <p:cNvPr id="84" name="object 84"/>
          <p:cNvSpPr/>
          <p:nvPr/>
        </p:nvSpPr>
        <p:spPr>
          <a:xfrm>
            <a:off x="6338890" y="1319213"/>
            <a:ext cx="474662" cy="400050"/>
          </a:xfrm>
          <a:custGeom>
            <a:avLst/>
            <a:gdLst/>
            <a:ahLst/>
            <a:cxnLst/>
            <a:rect l="l" t="t" r="r" b="b"/>
            <a:pathLst>
              <a:path w="475615" h="533400">
                <a:moveTo>
                  <a:pt x="0" y="0"/>
                </a:moveTo>
                <a:lnTo>
                  <a:pt x="475488" y="0"/>
                </a:lnTo>
                <a:lnTo>
                  <a:pt x="475488" y="533400"/>
                </a:lnTo>
                <a:lnTo>
                  <a:pt x="0" y="533400"/>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85" name="object 85"/>
          <p:cNvSpPr/>
          <p:nvPr/>
        </p:nvSpPr>
        <p:spPr>
          <a:xfrm>
            <a:off x="6338890" y="1319213"/>
            <a:ext cx="474662" cy="400050"/>
          </a:xfrm>
          <a:custGeom>
            <a:avLst/>
            <a:gdLst/>
            <a:ahLst/>
            <a:cxnLst/>
            <a:rect l="l" t="t" r="r" b="b"/>
            <a:pathLst>
              <a:path w="475615" h="533400">
                <a:moveTo>
                  <a:pt x="0" y="0"/>
                </a:moveTo>
                <a:lnTo>
                  <a:pt x="475488" y="0"/>
                </a:lnTo>
                <a:lnTo>
                  <a:pt x="475488" y="533400"/>
                </a:lnTo>
                <a:lnTo>
                  <a:pt x="0" y="53340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86" name="object 86"/>
          <p:cNvSpPr txBox="1"/>
          <p:nvPr/>
        </p:nvSpPr>
        <p:spPr>
          <a:xfrm>
            <a:off x="6462713" y="1472810"/>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17%</a:t>
            </a:r>
            <a:endParaRPr sz="800">
              <a:solidFill>
                <a:prstClr val="black"/>
              </a:solidFill>
              <a:latin typeface="Arial"/>
              <a:cs typeface="Arial"/>
            </a:endParaRPr>
          </a:p>
        </p:txBody>
      </p:sp>
      <p:sp>
        <p:nvSpPr>
          <p:cNvPr id="87" name="object 87"/>
          <p:cNvSpPr/>
          <p:nvPr/>
        </p:nvSpPr>
        <p:spPr>
          <a:xfrm>
            <a:off x="7231063" y="1427560"/>
            <a:ext cx="474662" cy="659606"/>
          </a:xfrm>
          <a:custGeom>
            <a:avLst/>
            <a:gdLst/>
            <a:ahLst/>
            <a:cxnLst/>
            <a:rect l="l" t="t" r="r" b="b"/>
            <a:pathLst>
              <a:path w="474345" h="879475">
                <a:moveTo>
                  <a:pt x="0" y="0"/>
                </a:moveTo>
                <a:lnTo>
                  <a:pt x="473964" y="0"/>
                </a:lnTo>
                <a:lnTo>
                  <a:pt x="473964" y="879348"/>
                </a:lnTo>
                <a:lnTo>
                  <a:pt x="0" y="879348"/>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88" name="object 88"/>
          <p:cNvSpPr/>
          <p:nvPr/>
        </p:nvSpPr>
        <p:spPr>
          <a:xfrm>
            <a:off x="7231063" y="1427560"/>
            <a:ext cx="474662" cy="659606"/>
          </a:xfrm>
          <a:custGeom>
            <a:avLst/>
            <a:gdLst/>
            <a:ahLst/>
            <a:cxnLst/>
            <a:rect l="l" t="t" r="r" b="b"/>
            <a:pathLst>
              <a:path w="474345" h="879475">
                <a:moveTo>
                  <a:pt x="0" y="0"/>
                </a:moveTo>
                <a:lnTo>
                  <a:pt x="473964" y="0"/>
                </a:lnTo>
                <a:lnTo>
                  <a:pt x="473964" y="879348"/>
                </a:lnTo>
                <a:lnTo>
                  <a:pt x="0" y="879348"/>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89" name="object 89"/>
          <p:cNvSpPr/>
          <p:nvPr/>
        </p:nvSpPr>
        <p:spPr>
          <a:xfrm>
            <a:off x="8128010" y="1674021"/>
            <a:ext cx="474663" cy="978694"/>
          </a:xfrm>
          <a:custGeom>
            <a:avLst/>
            <a:gdLst/>
            <a:ahLst/>
            <a:cxnLst/>
            <a:rect l="l" t="t" r="r" b="b"/>
            <a:pathLst>
              <a:path w="475615" h="1304925">
                <a:moveTo>
                  <a:pt x="0" y="0"/>
                </a:moveTo>
                <a:lnTo>
                  <a:pt x="475488" y="0"/>
                </a:lnTo>
                <a:lnTo>
                  <a:pt x="475488" y="1304543"/>
                </a:lnTo>
                <a:lnTo>
                  <a:pt x="0" y="1304543"/>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90" name="object 90"/>
          <p:cNvSpPr/>
          <p:nvPr/>
        </p:nvSpPr>
        <p:spPr>
          <a:xfrm>
            <a:off x="8128010" y="1674021"/>
            <a:ext cx="474663" cy="978694"/>
          </a:xfrm>
          <a:custGeom>
            <a:avLst/>
            <a:gdLst/>
            <a:ahLst/>
            <a:cxnLst/>
            <a:rect l="l" t="t" r="r" b="b"/>
            <a:pathLst>
              <a:path w="475615" h="1304925">
                <a:moveTo>
                  <a:pt x="0" y="0"/>
                </a:moveTo>
                <a:lnTo>
                  <a:pt x="475488" y="0"/>
                </a:lnTo>
                <a:lnTo>
                  <a:pt x="475488" y="1304543"/>
                </a:lnTo>
                <a:lnTo>
                  <a:pt x="0" y="1304543"/>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91" name="object 91"/>
          <p:cNvSpPr/>
          <p:nvPr/>
        </p:nvSpPr>
        <p:spPr>
          <a:xfrm>
            <a:off x="1285880" y="1278732"/>
            <a:ext cx="474663" cy="75010"/>
          </a:xfrm>
          <a:custGeom>
            <a:avLst/>
            <a:gdLst/>
            <a:ahLst/>
            <a:cxnLst/>
            <a:rect l="l" t="t" r="r" b="b"/>
            <a:pathLst>
              <a:path w="474344" h="99060">
                <a:moveTo>
                  <a:pt x="0" y="0"/>
                </a:moveTo>
                <a:lnTo>
                  <a:pt x="473963" y="0"/>
                </a:lnTo>
                <a:lnTo>
                  <a:pt x="473963" y="99060"/>
                </a:lnTo>
                <a:lnTo>
                  <a:pt x="0" y="99060"/>
                </a:lnTo>
                <a:lnTo>
                  <a:pt x="0" y="0"/>
                </a:lnTo>
                <a:close/>
              </a:path>
            </a:pathLst>
          </a:custGeom>
          <a:solidFill>
            <a:schemeClr val="accent1"/>
          </a:solidFill>
        </p:spPr>
        <p:txBody>
          <a:bodyPr lIns="0" tIns="0" rIns="0" bIns="0"/>
          <a:lstStyle/>
          <a:p>
            <a:pPr>
              <a:defRPr/>
            </a:pPr>
            <a:endParaRPr b="0">
              <a:solidFill>
                <a:prstClr val="black"/>
              </a:solidFill>
              <a:latin typeface="Calibri"/>
              <a:ea typeface="+mn-ea"/>
            </a:endParaRPr>
          </a:p>
        </p:txBody>
      </p:sp>
      <p:sp>
        <p:nvSpPr>
          <p:cNvPr id="92" name="object 92"/>
          <p:cNvSpPr/>
          <p:nvPr/>
        </p:nvSpPr>
        <p:spPr>
          <a:xfrm>
            <a:off x="1285880" y="1278732"/>
            <a:ext cx="474663" cy="75010"/>
          </a:xfrm>
          <a:custGeom>
            <a:avLst/>
            <a:gdLst/>
            <a:ahLst/>
            <a:cxnLst/>
            <a:rect l="l" t="t" r="r" b="b"/>
            <a:pathLst>
              <a:path w="474344" h="99060">
                <a:moveTo>
                  <a:pt x="0" y="0"/>
                </a:moveTo>
                <a:lnTo>
                  <a:pt x="473963" y="0"/>
                </a:lnTo>
                <a:lnTo>
                  <a:pt x="473963" y="99060"/>
                </a:lnTo>
                <a:lnTo>
                  <a:pt x="0" y="9906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93" name="object 93"/>
          <p:cNvSpPr/>
          <p:nvPr/>
        </p:nvSpPr>
        <p:spPr>
          <a:xfrm>
            <a:off x="4068763" y="1709739"/>
            <a:ext cx="474662" cy="684610"/>
          </a:xfrm>
          <a:custGeom>
            <a:avLst/>
            <a:gdLst/>
            <a:ahLst/>
            <a:cxnLst/>
            <a:rect l="l" t="t" r="r" b="b"/>
            <a:pathLst>
              <a:path w="474345" h="911860">
                <a:moveTo>
                  <a:pt x="0" y="0"/>
                </a:moveTo>
                <a:lnTo>
                  <a:pt x="473963" y="0"/>
                </a:lnTo>
                <a:lnTo>
                  <a:pt x="473963" y="911351"/>
                </a:lnTo>
                <a:lnTo>
                  <a:pt x="0" y="911351"/>
                </a:lnTo>
                <a:lnTo>
                  <a:pt x="0" y="0"/>
                </a:lnTo>
                <a:close/>
              </a:path>
            </a:pathLst>
          </a:custGeom>
          <a:solidFill>
            <a:schemeClr val="accent1"/>
          </a:solidFill>
        </p:spPr>
        <p:txBody>
          <a:bodyPr lIns="0" tIns="0" rIns="0" bIns="0"/>
          <a:lstStyle/>
          <a:p>
            <a:pPr>
              <a:defRPr/>
            </a:pPr>
            <a:endParaRPr b="0">
              <a:solidFill>
                <a:prstClr val="black"/>
              </a:solidFill>
              <a:latin typeface="Calibri"/>
              <a:ea typeface="+mn-ea"/>
            </a:endParaRPr>
          </a:p>
        </p:txBody>
      </p:sp>
      <p:sp>
        <p:nvSpPr>
          <p:cNvPr id="94" name="object 94"/>
          <p:cNvSpPr/>
          <p:nvPr/>
        </p:nvSpPr>
        <p:spPr>
          <a:xfrm>
            <a:off x="4068763" y="1709739"/>
            <a:ext cx="474662" cy="684610"/>
          </a:xfrm>
          <a:custGeom>
            <a:avLst/>
            <a:gdLst/>
            <a:ahLst/>
            <a:cxnLst/>
            <a:rect l="l" t="t" r="r" b="b"/>
            <a:pathLst>
              <a:path w="474345" h="911860">
                <a:moveTo>
                  <a:pt x="0" y="0"/>
                </a:moveTo>
                <a:lnTo>
                  <a:pt x="473963" y="0"/>
                </a:lnTo>
                <a:lnTo>
                  <a:pt x="473963" y="911351"/>
                </a:lnTo>
                <a:lnTo>
                  <a:pt x="0" y="911351"/>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95" name="object 95"/>
          <p:cNvSpPr/>
          <p:nvPr/>
        </p:nvSpPr>
        <p:spPr>
          <a:xfrm>
            <a:off x="5446714" y="1290638"/>
            <a:ext cx="474662" cy="0"/>
          </a:xfrm>
          <a:custGeom>
            <a:avLst/>
            <a:gdLst/>
            <a:ahLst/>
            <a:cxnLst/>
            <a:rect l="l" t="t" r="r" b="b"/>
            <a:pathLst>
              <a:path w="474345">
                <a:moveTo>
                  <a:pt x="0" y="0"/>
                </a:moveTo>
                <a:lnTo>
                  <a:pt x="473963" y="0"/>
                </a:lnTo>
              </a:path>
            </a:pathLst>
          </a:custGeom>
          <a:ln w="45466">
            <a:solidFill>
              <a:srgbClr val="009999"/>
            </a:solidFill>
          </a:ln>
        </p:spPr>
        <p:txBody>
          <a:bodyPr lIns="0" tIns="0" rIns="0" bIns="0"/>
          <a:lstStyle/>
          <a:p>
            <a:pPr>
              <a:defRPr/>
            </a:pPr>
            <a:endParaRPr b="0">
              <a:solidFill>
                <a:prstClr val="black"/>
              </a:solidFill>
              <a:latin typeface="Calibri"/>
              <a:ea typeface="+mn-ea"/>
            </a:endParaRPr>
          </a:p>
        </p:txBody>
      </p:sp>
      <p:sp>
        <p:nvSpPr>
          <p:cNvPr id="96" name="object 96"/>
          <p:cNvSpPr/>
          <p:nvPr/>
        </p:nvSpPr>
        <p:spPr>
          <a:xfrm>
            <a:off x="5446714" y="1273969"/>
            <a:ext cx="474662" cy="33338"/>
          </a:xfrm>
          <a:custGeom>
            <a:avLst/>
            <a:gdLst/>
            <a:ahLst/>
            <a:cxnLst/>
            <a:rect l="l" t="t" r="r" b="b"/>
            <a:pathLst>
              <a:path w="474345" h="44450">
                <a:moveTo>
                  <a:pt x="0" y="0"/>
                </a:moveTo>
                <a:lnTo>
                  <a:pt x="473963" y="0"/>
                </a:lnTo>
                <a:lnTo>
                  <a:pt x="473963" y="44196"/>
                </a:lnTo>
                <a:lnTo>
                  <a:pt x="0" y="44196"/>
                </a:lnTo>
                <a:lnTo>
                  <a:pt x="0" y="0"/>
                </a:lnTo>
                <a:close/>
              </a:path>
            </a:pathLst>
          </a:custGeom>
          <a:solidFill>
            <a:schemeClr val="accent1"/>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97" name="object 97"/>
          <p:cNvSpPr/>
          <p:nvPr/>
        </p:nvSpPr>
        <p:spPr>
          <a:xfrm>
            <a:off x="6338890" y="1268019"/>
            <a:ext cx="474662" cy="51197"/>
          </a:xfrm>
          <a:custGeom>
            <a:avLst/>
            <a:gdLst/>
            <a:ahLst/>
            <a:cxnLst/>
            <a:rect l="l" t="t" r="r" b="b"/>
            <a:pathLst>
              <a:path w="475615" h="68580">
                <a:moveTo>
                  <a:pt x="0" y="0"/>
                </a:moveTo>
                <a:lnTo>
                  <a:pt x="475488" y="0"/>
                </a:lnTo>
                <a:lnTo>
                  <a:pt x="475488" y="68579"/>
                </a:lnTo>
                <a:lnTo>
                  <a:pt x="0" y="68579"/>
                </a:lnTo>
                <a:lnTo>
                  <a:pt x="0" y="0"/>
                </a:lnTo>
                <a:close/>
              </a:path>
            </a:pathLst>
          </a:custGeom>
          <a:solidFill>
            <a:srgbClr val="009999"/>
          </a:solidFill>
        </p:spPr>
        <p:txBody>
          <a:bodyPr lIns="0" tIns="0" rIns="0" bIns="0"/>
          <a:lstStyle/>
          <a:p>
            <a:pPr>
              <a:defRPr/>
            </a:pPr>
            <a:endParaRPr b="0">
              <a:solidFill>
                <a:prstClr val="black"/>
              </a:solidFill>
              <a:latin typeface="Calibri"/>
              <a:ea typeface="+mn-ea"/>
            </a:endParaRPr>
          </a:p>
        </p:txBody>
      </p:sp>
      <p:sp>
        <p:nvSpPr>
          <p:cNvPr id="98" name="object 98"/>
          <p:cNvSpPr/>
          <p:nvPr/>
        </p:nvSpPr>
        <p:spPr>
          <a:xfrm>
            <a:off x="6338890" y="1268019"/>
            <a:ext cx="474662" cy="51197"/>
          </a:xfrm>
          <a:custGeom>
            <a:avLst/>
            <a:gdLst/>
            <a:ahLst/>
            <a:cxnLst/>
            <a:rect l="l" t="t" r="r" b="b"/>
            <a:pathLst>
              <a:path w="475615" h="68580">
                <a:moveTo>
                  <a:pt x="0" y="0"/>
                </a:moveTo>
                <a:lnTo>
                  <a:pt x="475488" y="0"/>
                </a:lnTo>
                <a:lnTo>
                  <a:pt x="475488" y="68579"/>
                </a:lnTo>
                <a:lnTo>
                  <a:pt x="0" y="68579"/>
                </a:lnTo>
                <a:lnTo>
                  <a:pt x="0" y="0"/>
                </a:lnTo>
                <a:close/>
              </a:path>
            </a:pathLst>
          </a:custGeom>
          <a:solidFill>
            <a:schemeClr val="accent1"/>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99" name="object 99"/>
          <p:cNvSpPr/>
          <p:nvPr/>
        </p:nvSpPr>
        <p:spPr>
          <a:xfrm>
            <a:off x="7231063" y="1272780"/>
            <a:ext cx="474662" cy="154781"/>
          </a:xfrm>
          <a:custGeom>
            <a:avLst/>
            <a:gdLst/>
            <a:ahLst/>
            <a:cxnLst/>
            <a:rect l="l" t="t" r="r" b="b"/>
            <a:pathLst>
              <a:path w="474345" h="205739">
                <a:moveTo>
                  <a:pt x="0" y="0"/>
                </a:moveTo>
                <a:lnTo>
                  <a:pt x="473964" y="0"/>
                </a:lnTo>
                <a:lnTo>
                  <a:pt x="473964" y="205739"/>
                </a:lnTo>
                <a:lnTo>
                  <a:pt x="0" y="205739"/>
                </a:lnTo>
                <a:lnTo>
                  <a:pt x="0" y="0"/>
                </a:lnTo>
                <a:close/>
              </a:path>
            </a:pathLst>
          </a:custGeom>
          <a:solidFill>
            <a:srgbClr val="009999"/>
          </a:solidFill>
        </p:spPr>
        <p:txBody>
          <a:bodyPr lIns="0" tIns="0" rIns="0" bIns="0"/>
          <a:lstStyle/>
          <a:p>
            <a:pPr>
              <a:defRPr/>
            </a:pPr>
            <a:endParaRPr b="0">
              <a:solidFill>
                <a:prstClr val="black"/>
              </a:solidFill>
              <a:latin typeface="Calibri"/>
              <a:ea typeface="+mn-ea"/>
            </a:endParaRPr>
          </a:p>
        </p:txBody>
      </p:sp>
      <p:sp>
        <p:nvSpPr>
          <p:cNvPr id="100" name="object 100"/>
          <p:cNvSpPr/>
          <p:nvPr/>
        </p:nvSpPr>
        <p:spPr>
          <a:xfrm>
            <a:off x="7231063" y="1272780"/>
            <a:ext cx="474662" cy="154781"/>
          </a:xfrm>
          <a:custGeom>
            <a:avLst/>
            <a:gdLst/>
            <a:ahLst/>
            <a:cxnLst/>
            <a:rect l="l" t="t" r="r" b="b"/>
            <a:pathLst>
              <a:path w="474345" h="205739">
                <a:moveTo>
                  <a:pt x="0" y="0"/>
                </a:moveTo>
                <a:lnTo>
                  <a:pt x="473964" y="0"/>
                </a:lnTo>
                <a:lnTo>
                  <a:pt x="473964" y="205739"/>
                </a:lnTo>
                <a:lnTo>
                  <a:pt x="0" y="205739"/>
                </a:lnTo>
                <a:lnTo>
                  <a:pt x="0" y="0"/>
                </a:lnTo>
                <a:close/>
              </a:path>
            </a:pathLst>
          </a:custGeom>
          <a:solidFill>
            <a:schemeClr val="accent1"/>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101" name="object 101"/>
          <p:cNvSpPr/>
          <p:nvPr/>
        </p:nvSpPr>
        <p:spPr>
          <a:xfrm>
            <a:off x="8128010" y="1325166"/>
            <a:ext cx="474663" cy="350044"/>
          </a:xfrm>
          <a:custGeom>
            <a:avLst/>
            <a:gdLst/>
            <a:ahLst/>
            <a:cxnLst/>
            <a:rect l="l" t="t" r="r" b="b"/>
            <a:pathLst>
              <a:path w="475615" h="466725">
                <a:moveTo>
                  <a:pt x="0" y="0"/>
                </a:moveTo>
                <a:lnTo>
                  <a:pt x="475488" y="0"/>
                </a:lnTo>
                <a:lnTo>
                  <a:pt x="475488" y="466343"/>
                </a:lnTo>
                <a:lnTo>
                  <a:pt x="0" y="466343"/>
                </a:lnTo>
                <a:lnTo>
                  <a:pt x="0" y="0"/>
                </a:lnTo>
                <a:close/>
              </a:path>
            </a:pathLst>
          </a:custGeom>
          <a:solidFill>
            <a:schemeClr val="accent1"/>
          </a:solidFill>
        </p:spPr>
        <p:txBody>
          <a:bodyPr lIns="0" tIns="0" rIns="0" bIns="0"/>
          <a:lstStyle/>
          <a:p>
            <a:pPr>
              <a:defRPr/>
            </a:pPr>
            <a:endParaRPr b="0">
              <a:solidFill>
                <a:prstClr val="black"/>
              </a:solidFill>
              <a:latin typeface="Calibri"/>
              <a:ea typeface="+mn-ea"/>
            </a:endParaRPr>
          </a:p>
        </p:txBody>
      </p:sp>
      <p:sp>
        <p:nvSpPr>
          <p:cNvPr id="102" name="object 102"/>
          <p:cNvSpPr/>
          <p:nvPr/>
        </p:nvSpPr>
        <p:spPr>
          <a:xfrm>
            <a:off x="8128010" y="1325166"/>
            <a:ext cx="474663" cy="350044"/>
          </a:xfrm>
          <a:custGeom>
            <a:avLst/>
            <a:gdLst/>
            <a:ahLst/>
            <a:cxnLst/>
            <a:rect l="l" t="t" r="r" b="b"/>
            <a:pathLst>
              <a:path w="475615" h="466725">
                <a:moveTo>
                  <a:pt x="0" y="0"/>
                </a:moveTo>
                <a:lnTo>
                  <a:pt x="475488" y="0"/>
                </a:lnTo>
                <a:lnTo>
                  <a:pt x="475488" y="466343"/>
                </a:lnTo>
                <a:lnTo>
                  <a:pt x="0" y="466343"/>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03" name="object 103"/>
          <p:cNvSpPr/>
          <p:nvPr/>
        </p:nvSpPr>
        <p:spPr>
          <a:xfrm>
            <a:off x="1285880" y="1272779"/>
            <a:ext cx="474663" cy="0"/>
          </a:xfrm>
          <a:custGeom>
            <a:avLst/>
            <a:gdLst/>
            <a:ahLst/>
            <a:cxnLst/>
            <a:rect l="l" t="t" r="r" b="b"/>
            <a:pathLst>
              <a:path w="474344">
                <a:moveTo>
                  <a:pt x="0" y="0"/>
                </a:moveTo>
                <a:lnTo>
                  <a:pt x="473963" y="0"/>
                </a:lnTo>
              </a:path>
            </a:pathLst>
          </a:custGeom>
          <a:ln w="19557">
            <a:solidFill>
              <a:srgbClr val="006260"/>
            </a:solidFill>
          </a:ln>
        </p:spPr>
        <p:txBody>
          <a:bodyPr lIns="0" tIns="0" rIns="0" bIns="0"/>
          <a:lstStyle/>
          <a:p>
            <a:pPr>
              <a:defRPr/>
            </a:pPr>
            <a:endParaRPr b="0">
              <a:solidFill>
                <a:prstClr val="black"/>
              </a:solidFill>
              <a:latin typeface="Calibri"/>
              <a:ea typeface="+mn-ea"/>
            </a:endParaRPr>
          </a:p>
        </p:txBody>
      </p:sp>
      <p:sp>
        <p:nvSpPr>
          <p:cNvPr id="104" name="object 104"/>
          <p:cNvSpPr/>
          <p:nvPr/>
        </p:nvSpPr>
        <p:spPr>
          <a:xfrm>
            <a:off x="1285880" y="1266832"/>
            <a:ext cx="474663" cy="13097"/>
          </a:xfrm>
          <a:custGeom>
            <a:avLst/>
            <a:gdLst/>
            <a:ahLst/>
            <a:cxnLst/>
            <a:rect l="l" t="t" r="r" b="b"/>
            <a:pathLst>
              <a:path w="474344" h="18414">
                <a:moveTo>
                  <a:pt x="0" y="0"/>
                </a:moveTo>
                <a:lnTo>
                  <a:pt x="473963" y="0"/>
                </a:lnTo>
                <a:lnTo>
                  <a:pt x="473963" y="18287"/>
                </a:lnTo>
                <a:lnTo>
                  <a:pt x="0" y="18287"/>
                </a:lnTo>
                <a:lnTo>
                  <a:pt x="0" y="0"/>
                </a:lnTo>
                <a:close/>
              </a:path>
            </a:pathLst>
          </a:custGeom>
          <a:solidFill>
            <a:schemeClr val="accent1">
              <a:lumMod val="50000"/>
            </a:schemeClr>
          </a:solidFill>
          <a:ln w="3175">
            <a:solidFill>
              <a:srgbClr val="000000"/>
            </a:solidFill>
          </a:ln>
        </p:spPr>
        <p:txBody>
          <a:bodyPr lIns="0" tIns="0" rIns="0" bIns="0"/>
          <a:lstStyle/>
          <a:p>
            <a:pPr>
              <a:defRPr/>
            </a:pPr>
            <a:endParaRPr b="0">
              <a:solidFill>
                <a:prstClr val="black"/>
              </a:solidFill>
              <a:latin typeface="Calibri"/>
              <a:ea typeface="+mn-ea"/>
            </a:endParaRPr>
          </a:p>
        </p:txBody>
      </p:sp>
      <p:sp>
        <p:nvSpPr>
          <p:cNvPr id="105" name="object 105"/>
          <p:cNvSpPr/>
          <p:nvPr/>
        </p:nvSpPr>
        <p:spPr>
          <a:xfrm>
            <a:off x="2214565" y="1290638"/>
            <a:ext cx="474662" cy="0"/>
          </a:xfrm>
          <a:custGeom>
            <a:avLst/>
            <a:gdLst/>
            <a:ahLst/>
            <a:cxnLst/>
            <a:rect l="l" t="t" r="r" b="b"/>
            <a:pathLst>
              <a:path w="475614">
                <a:moveTo>
                  <a:pt x="0" y="0"/>
                </a:moveTo>
                <a:lnTo>
                  <a:pt x="475488" y="0"/>
                </a:lnTo>
              </a:path>
            </a:pathLst>
          </a:custGeom>
          <a:ln w="46990">
            <a:solidFill>
              <a:schemeClr val="accent1">
                <a:lumMod val="50000"/>
              </a:schemeClr>
            </a:solidFill>
          </a:ln>
        </p:spPr>
        <p:txBody>
          <a:bodyPr lIns="0" tIns="0" rIns="0" bIns="0"/>
          <a:lstStyle/>
          <a:p>
            <a:pPr>
              <a:defRPr/>
            </a:pPr>
            <a:endParaRPr b="0">
              <a:solidFill>
                <a:prstClr val="black"/>
              </a:solidFill>
              <a:latin typeface="Calibri"/>
              <a:ea typeface="+mn-ea"/>
            </a:endParaRPr>
          </a:p>
        </p:txBody>
      </p:sp>
      <p:sp>
        <p:nvSpPr>
          <p:cNvPr id="106" name="object 106"/>
          <p:cNvSpPr/>
          <p:nvPr/>
        </p:nvSpPr>
        <p:spPr>
          <a:xfrm>
            <a:off x="2214565" y="1272780"/>
            <a:ext cx="474662" cy="34528"/>
          </a:xfrm>
          <a:custGeom>
            <a:avLst/>
            <a:gdLst/>
            <a:ahLst/>
            <a:cxnLst/>
            <a:rect l="l" t="t" r="r" b="b"/>
            <a:pathLst>
              <a:path w="475614" h="45719">
                <a:moveTo>
                  <a:pt x="0" y="0"/>
                </a:moveTo>
                <a:lnTo>
                  <a:pt x="475488" y="0"/>
                </a:lnTo>
                <a:lnTo>
                  <a:pt x="475488" y="45720"/>
                </a:lnTo>
                <a:lnTo>
                  <a:pt x="0" y="4572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07" name="object 107"/>
          <p:cNvSpPr/>
          <p:nvPr/>
        </p:nvSpPr>
        <p:spPr>
          <a:xfrm>
            <a:off x="2214565" y="1302550"/>
            <a:ext cx="474662" cy="188119"/>
          </a:xfrm>
          <a:custGeom>
            <a:avLst/>
            <a:gdLst/>
            <a:ahLst/>
            <a:cxnLst/>
            <a:rect l="l" t="t" r="r" b="b"/>
            <a:pathLst>
              <a:path w="475614" h="250189">
                <a:moveTo>
                  <a:pt x="0" y="0"/>
                </a:moveTo>
                <a:lnTo>
                  <a:pt x="475488" y="0"/>
                </a:lnTo>
                <a:lnTo>
                  <a:pt x="475488" y="249936"/>
                </a:lnTo>
                <a:lnTo>
                  <a:pt x="0" y="249936"/>
                </a:lnTo>
                <a:lnTo>
                  <a:pt x="0" y="0"/>
                </a:lnTo>
                <a:close/>
              </a:path>
            </a:pathLst>
          </a:custGeom>
          <a:solidFill>
            <a:schemeClr val="accent1"/>
          </a:solidFill>
        </p:spPr>
        <p:txBody>
          <a:bodyPr lIns="0" tIns="0" rIns="0" bIns="0"/>
          <a:lstStyle/>
          <a:p>
            <a:pPr>
              <a:defRPr/>
            </a:pPr>
            <a:endParaRPr b="0">
              <a:solidFill>
                <a:prstClr val="black"/>
              </a:solidFill>
              <a:latin typeface="Calibri"/>
              <a:ea typeface="+mn-ea"/>
            </a:endParaRPr>
          </a:p>
        </p:txBody>
      </p:sp>
      <p:sp>
        <p:nvSpPr>
          <p:cNvPr id="108" name="object 108"/>
          <p:cNvSpPr/>
          <p:nvPr/>
        </p:nvSpPr>
        <p:spPr>
          <a:xfrm>
            <a:off x="2214565" y="1302550"/>
            <a:ext cx="474662" cy="188119"/>
          </a:xfrm>
          <a:custGeom>
            <a:avLst/>
            <a:gdLst/>
            <a:ahLst/>
            <a:cxnLst/>
            <a:rect l="l" t="t" r="r" b="b"/>
            <a:pathLst>
              <a:path w="475614" h="250189">
                <a:moveTo>
                  <a:pt x="0" y="0"/>
                </a:moveTo>
                <a:lnTo>
                  <a:pt x="475488" y="0"/>
                </a:lnTo>
                <a:lnTo>
                  <a:pt x="475488" y="249936"/>
                </a:lnTo>
                <a:lnTo>
                  <a:pt x="0" y="249936"/>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09" name="object 109"/>
          <p:cNvSpPr/>
          <p:nvPr/>
        </p:nvSpPr>
        <p:spPr>
          <a:xfrm>
            <a:off x="2214565" y="1478762"/>
            <a:ext cx="474662" cy="720329"/>
          </a:xfrm>
          <a:custGeom>
            <a:avLst/>
            <a:gdLst/>
            <a:ahLst/>
            <a:cxnLst/>
            <a:rect l="l" t="t" r="r" b="b"/>
            <a:pathLst>
              <a:path w="475614" h="960119">
                <a:moveTo>
                  <a:pt x="0" y="0"/>
                </a:moveTo>
                <a:lnTo>
                  <a:pt x="475488" y="0"/>
                </a:lnTo>
                <a:lnTo>
                  <a:pt x="475488" y="960120"/>
                </a:lnTo>
                <a:lnTo>
                  <a:pt x="0" y="960120"/>
                </a:lnTo>
                <a:lnTo>
                  <a:pt x="0" y="0"/>
                </a:lnTo>
                <a:close/>
              </a:path>
            </a:pathLst>
          </a:custGeom>
          <a:solidFill>
            <a:schemeClr val="accent1">
              <a:lumMod val="40000"/>
              <a:lumOff val="60000"/>
            </a:schemeClr>
          </a:solidFill>
        </p:spPr>
        <p:txBody>
          <a:bodyPr lIns="0" tIns="0" rIns="0" bIns="0"/>
          <a:lstStyle/>
          <a:p>
            <a:pPr>
              <a:defRPr/>
            </a:pPr>
            <a:endParaRPr b="0">
              <a:solidFill>
                <a:prstClr val="black"/>
              </a:solidFill>
              <a:latin typeface="Calibri"/>
              <a:ea typeface="+mn-ea"/>
            </a:endParaRPr>
          </a:p>
        </p:txBody>
      </p:sp>
      <p:sp>
        <p:nvSpPr>
          <p:cNvPr id="110" name="object 110"/>
          <p:cNvSpPr/>
          <p:nvPr/>
        </p:nvSpPr>
        <p:spPr>
          <a:xfrm>
            <a:off x="2214565" y="1478762"/>
            <a:ext cx="474662" cy="720329"/>
          </a:xfrm>
          <a:custGeom>
            <a:avLst/>
            <a:gdLst/>
            <a:ahLst/>
            <a:cxnLst/>
            <a:rect l="l" t="t" r="r" b="b"/>
            <a:pathLst>
              <a:path w="475614" h="960119">
                <a:moveTo>
                  <a:pt x="0" y="0"/>
                </a:moveTo>
                <a:lnTo>
                  <a:pt x="475488" y="0"/>
                </a:lnTo>
                <a:lnTo>
                  <a:pt x="475488" y="960120"/>
                </a:lnTo>
                <a:lnTo>
                  <a:pt x="0" y="960120"/>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98414" name="object 111"/>
          <p:cNvSpPr txBox="1">
            <a:spLocks noChangeArrowheads="1"/>
          </p:cNvSpPr>
          <p:nvPr/>
        </p:nvSpPr>
        <p:spPr bwMode="auto">
          <a:xfrm>
            <a:off x="2338388" y="1710930"/>
            <a:ext cx="52451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ts val="913"/>
              </a:lnSpc>
            </a:pPr>
            <a:r>
              <a:rPr lang="en-US" altLang="en-US" sz="800" dirty="0">
                <a:solidFill>
                  <a:srgbClr val="000000"/>
                </a:solidFill>
                <a:cs typeface="Arial" pitchFamily="34" charset="0"/>
              </a:rPr>
              <a:t>28%</a:t>
            </a:r>
          </a:p>
          <a:p>
            <a:pPr>
              <a:lnSpc>
                <a:spcPts val="913"/>
              </a:lnSpc>
            </a:pPr>
            <a:r>
              <a:rPr lang="en-US" altLang="en-US" sz="800" dirty="0">
                <a:solidFill>
                  <a:srgbClr val="000000"/>
                </a:solidFill>
                <a:cs typeface="Arial" pitchFamily="34" charset="0"/>
              </a:rPr>
              <a:t>31%</a:t>
            </a:r>
          </a:p>
          <a:p>
            <a:pPr eaLnBrk="1" hangingPunct="1"/>
            <a:endParaRPr lang="en-US" altLang="en-US" sz="1100" dirty="0">
              <a:solidFill>
                <a:srgbClr val="000000"/>
              </a:solidFill>
              <a:latin typeface="Times New Roman" pitchFamily="18" charset="0"/>
              <a:cs typeface="Times New Roman" pitchFamily="18" charset="0"/>
            </a:endParaRPr>
          </a:p>
          <a:p>
            <a:pPr algn="ctr" eaLnBrk="1" hangingPunct="1"/>
            <a:r>
              <a:rPr lang="en-US" altLang="en-US" sz="800" dirty="0">
                <a:solidFill>
                  <a:srgbClr val="FFFFFF"/>
                </a:solidFill>
                <a:cs typeface="Arial" pitchFamily="34" charset="0"/>
              </a:rPr>
              <a:t>29%</a:t>
            </a:r>
            <a:endParaRPr lang="en-US" altLang="en-US" sz="800" dirty="0">
              <a:solidFill>
                <a:srgbClr val="000000"/>
              </a:solidFill>
              <a:cs typeface="Arial" pitchFamily="34" charset="0"/>
            </a:endParaRPr>
          </a:p>
        </p:txBody>
      </p:sp>
      <p:sp>
        <p:nvSpPr>
          <p:cNvPr id="112" name="object 112"/>
          <p:cNvSpPr txBox="1"/>
          <p:nvPr/>
        </p:nvSpPr>
        <p:spPr>
          <a:xfrm>
            <a:off x="8251825" y="2116937"/>
            <a:ext cx="228600" cy="126958"/>
          </a:xfrm>
          <a:prstGeom prst="rect">
            <a:avLst/>
          </a:prstGeom>
        </p:spPr>
        <p:txBody>
          <a:bodyPr lIns="0" tIns="0" rIns="0" bIns="0">
            <a:spAutoFit/>
          </a:bodyPr>
          <a:lstStyle/>
          <a:p>
            <a:pPr marL="12700">
              <a:defRPr/>
            </a:pPr>
            <a:r>
              <a:rPr sz="800" spc="-5" dirty="0">
                <a:solidFill>
                  <a:prstClr val="black"/>
                </a:solidFill>
                <a:latin typeface="Arial"/>
                <a:cs typeface="Arial"/>
              </a:rPr>
              <a:t>42%</a:t>
            </a:r>
            <a:endParaRPr sz="800">
              <a:solidFill>
                <a:prstClr val="black"/>
              </a:solidFill>
              <a:latin typeface="Arial"/>
              <a:cs typeface="Arial"/>
            </a:endParaRPr>
          </a:p>
        </p:txBody>
      </p:sp>
      <p:sp>
        <p:nvSpPr>
          <p:cNvPr id="113" name="object 113"/>
          <p:cNvSpPr txBox="1"/>
          <p:nvPr/>
        </p:nvSpPr>
        <p:spPr>
          <a:xfrm>
            <a:off x="1436693" y="1269212"/>
            <a:ext cx="173037" cy="126958"/>
          </a:xfrm>
          <a:prstGeom prst="rect">
            <a:avLst/>
          </a:prstGeom>
        </p:spPr>
        <p:txBody>
          <a:bodyPr lIns="0" tIns="0" rIns="0" bIns="0">
            <a:spAutoFit/>
          </a:bodyPr>
          <a:lstStyle/>
          <a:p>
            <a:pPr marL="12700">
              <a:defRPr/>
            </a:pPr>
            <a:r>
              <a:rPr sz="800" spc="-5" dirty="0">
                <a:solidFill>
                  <a:srgbClr val="FFFFFF"/>
                </a:solidFill>
                <a:latin typeface="Arial"/>
                <a:cs typeface="Arial"/>
              </a:rPr>
              <a:t>3%</a:t>
            </a:r>
            <a:endParaRPr sz="800">
              <a:solidFill>
                <a:prstClr val="black"/>
              </a:solidFill>
              <a:latin typeface="Arial"/>
              <a:cs typeface="Arial"/>
            </a:endParaRPr>
          </a:p>
        </p:txBody>
      </p:sp>
      <p:sp>
        <p:nvSpPr>
          <p:cNvPr id="114" name="object 114"/>
          <p:cNvSpPr txBox="1"/>
          <p:nvPr/>
        </p:nvSpPr>
        <p:spPr>
          <a:xfrm>
            <a:off x="5597526" y="1244210"/>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1%</a:t>
            </a:r>
            <a:endParaRPr sz="800">
              <a:solidFill>
                <a:prstClr val="black"/>
              </a:solidFill>
              <a:latin typeface="Arial"/>
              <a:cs typeface="Arial"/>
            </a:endParaRPr>
          </a:p>
        </p:txBody>
      </p:sp>
      <p:sp>
        <p:nvSpPr>
          <p:cNvPr id="115" name="object 115"/>
          <p:cNvSpPr txBox="1"/>
          <p:nvPr/>
        </p:nvSpPr>
        <p:spPr>
          <a:xfrm>
            <a:off x="6489702" y="1246590"/>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2%</a:t>
            </a:r>
            <a:endParaRPr sz="800">
              <a:solidFill>
                <a:prstClr val="black"/>
              </a:solidFill>
              <a:latin typeface="Arial"/>
              <a:cs typeface="Arial"/>
            </a:endParaRPr>
          </a:p>
        </p:txBody>
      </p:sp>
      <p:sp>
        <p:nvSpPr>
          <p:cNvPr id="116" name="object 116"/>
          <p:cNvSpPr txBox="1"/>
          <p:nvPr/>
        </p:nvSpPr>
        <p:spPr>
          <a:xfrm>
            <a:off x="7381875" y="1303740"/>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6%</a:t>
            </a:r>
            <a:endParaRPr sz="800">
              <a:solidFill>
                <a:prstClr val="black"/>
              </a:solidFill>
              <a:latin typeface="Arial"/>
              <a:cs typeface="Arial"/>
            </a:endParaRPr>
          </a:p>
        </p:txBody>
      </p:sp>
      <p:sp>
        <p:nvSpPr>
          <p:cNvPr id="117" name="object 117"/>
          <p:cNvSpPr txBox="1"/>
          <p:nvPr/>
        </p:nvSpPr>
        <p:spPr>
          <a:xfrm>
            <a:off x="8251825" y="1452569"/>
            <a:ext cx="228600" cy="126958"/>
          </a:xfrm>
          <a:prstGeom prst="rect">
            <a:avLst/>
          </a:prstGeom>
        </p:spPr>
        <p:txBody>
          <a:bodyPr lIns="0" tIns="0" rIns="0" bIns="0">
            <a:spAutoFit/>
          </a:bodyPr>
          <a:lstStyle/>
          <a:p>
            <a:pPr marL="12700">
              <a:defRPr/>
            </a:pPr>
            <a:r>
              <a:rPr sz="800" spc="-5" dirty="0">
                <a:solidFill>
                  <a:srgbClr val="FFFFFF"/>
                </a:solidFill>
                <a:latin typeface="Arial"/>
                <a:cs typeface="Arial"/>
              </a:rPr>
              <a:t>15%</a:t>
            </a:r>
            <a:endParaRPr sz="800">
              <a:solidFill>
                <a:prstClr val="black"/>
              </a:solidFill>
              <a:latin typeface="Arial"/>
              <a:cs typeface="Arial"/>
            </a:endParaRPr>
          </a:p>
        </p:txBody>
      </p:sp>
      <p:sp>
        <p:nvSpPr>
          <p:cNvPr id="118" name="object 118"/>
          <p:cNvSpPr txBox="1"/>
          <p:nvPr/>
        </p:nvSpPr>
        <p:spPr>
          <a:xfrm>
            <a:off x="2365377" y="1243019"/>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1%</a:t>
            </a:r>
            <a:endParaRPr sz="800">
              <a:solidFill>
                <a:prstClr val="black"/>
              </a:solidFill>
              <a:latin typeface="Arial"/>
              <a:cs typeface="Arial"/>
            </a:endParaRPr>
          </a:p>
        </p:txBody>
      </p:sp>
      <p:sp>
        <p:nvSpPr>
          <p:cNvPr id="119" name="object 119"/>
          <p:cNvSpPr txBox="1"/>
          <p:nvPr/>
        </p:nvSpPr>
        <p:spPr>
          <a:xfrm>
            <a:off x="2365377" y="1350174"/>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8%</a:t>
            </a:r>
            <a:endParaRPr sz="800">
              <a:solidFill>
                <a:prstClr val="black"/>
              </a:solidFill>
              <a:latin typeface="Arial"/>
              <a:cs typeface="Arial"/>
            </a:endParaRPr>
          </a:p>
        </p:txBody>
      </p:sp>
      <p:sp>
        <p:nvSpPr>
          <p:cNvPr id="120" name="object 120"/>
          <p:cNvSpPr/>
          <p:nvPr/>
        </p:nvSpPr>
        <p:spPr>
          <a:xfrm>
            <a:off x="3138490" y="1272784"/>
            <a:ext cx="474662" cy="138113"/>
          </a:xfrm>
          <a:custGeom>
            <a:avLst/>
            <a:gdLst/>
            <a:ahLst/>
            <a:cxnLst/>
            <a:rect l="l" t="t" r="r" b="b"/>
            <a:pathLst>
              <a:path w="475614" h="182880">
                <a:moveTo>
                  <a:pt x="0" y="0"/>
                </a:moveTo>
                <a:lnTo>
                  <a:pt x="475487" y="0"/>
                </a:lnTo>
                <a:lnTo>
                  <a:pt x="475487" y="182879"/>
                </a:lnTo>
                <a:lnTo>
                  <a:pt x="0" y="182879"/>
                </a:lnTo>
                <a:lnTo>
                  <a:pt x="0" y="0"/>
                </a:lnTo>
                <a:close/>
              </a:path>
            </a:pathLst>
          </a:custGeom>
          <a:solidFill>
            <a:schemeClr val="accent1">
              <a:lumMod val="50000"/>
            </a:schemeClr>
          </a:solidFill>
        </p:spPr>
        <p:txBody>
          <a:bodyPr lIns="0" tIns="0" rIns="0" bIns="0"/>
          <a:lstStyle/>
          <a:p>
            <a:pPr>
              <a:defRPr/>
            </a:pPr>
            <a:endParaRPr b="0">
              <a:solidFill>
                <a:prstClr val="black"/>
              </a:solidFill>
              <a:latin typeface="Calibri"/>
              <a:ea typeface="+mn-ea"/>
            </a:endParaRPr>
          </a:p>
        </p:txBody>
      </p:sp>
      <p:sp>
        <p:nvSpPr>
          <p:cNvPr id="121" name="object 121"/>
          <p:cNvSpPr/>
          <p:nvPr/>
        </p:nvSpPr>
        <p:spPr>
          <a:xfrm>
            <a:off x="3138490" y="1272784"/>
            <a:ext cx="474662" cy="138113"/>
          </a:xfrm>
          <a:custGeom>
            <a:avLst/>
            <a:gdLst/>
            <a:ahLst/>
            <a:cxnLst/>
            <a:rect l="l" t="t" r="r" b="b"/>
            <a:pathLst>
              <a:path w="475614" h="182880">
                <a:moveTo>
                  <a:pt x="0" y="0"/>
                </a:moveTo>
                <a:lnTo>
                  <a:pt x="475487" y="0"/>
                </a:lnTo>
                <a:lnTo>
                  <a:pt x="475487" y="182879"/>
                </a:lnTo>
                <a:lnTo>
                  <a:pt x="0" y="182879"/>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22" name="object 122"/>
          <p:cNvSpPr txBox="1"/>
          <p:nvPr/>
        </p:nvSpPr>
        <p:spPr>
          <a:xfrm>
            <a:off x="3289302" y="1295406"/>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6%</a:t>
            </a:r>
            <a:endParaRPr sz="800">
              <a:solidFill>
                <a:prstClr val="black"/>
              </a:solidFill>
              <a:latin typeface="Arial"/>
              <a:cs typeface="Arial"/>
            </a:endParaRPr>
          </a:p>
        </p:txBody>
      </p:sp>
      <p:sp>
        <p:nvSpPr>
          <p:cNvPr id="123" name="object 123"/>
          <p:cNvSpPr/>
          <p:nvPr/>
        </p:nvSpPr>
        <p:spPr>
          <a:xfrm>
            <a:off x="4068763" y="1369223"/>
            <a:ext cx="474662" cy="340519"/>
          </a:xfrm>
          <a:custGeom>
            <a:avLst/>
            <a:gdLst/>
            <a:ahLst/>
            <a:cxnLst/>
            <a:rect l="l" t="t" r="r" b="b"/>
            <a:pathLst>
              <a:path w="474345" h="454660">
                <a:moveTo>
                  <a:pt x="0" y="0"/>
                </a:moveTo>
                <a:lnTo>
                  <a:pt x="473963" y="0"/>
                </a:lnTo>
                <a:lnTo>
                  <a:pt x="473963" y="454151"/>
                </a:lnTo>
                <a:lnTo>
                  <a:pt x="0" y="454151"/>
                </a:lnTo>
                <a:lnTo>
                  <a:pt x="0" y="0"/>
                </a:lnTo>
                <a:close/>
              </a:path>
            </a:pathLst>
          </a:custGeom>
          <a:solidFill>
            <a:schemeClr val="accent1">
              <a:lumMod val="50000"/>
            </a:schemeClr>
          </a:solidFill>
        </p:spPr>
        <p:txBody>
          <a:bodyPr lIns="0" tIns="0" rIns="0" bIns="0"/>
          <a:lstStyle/>
          <a:p>
            <a:pPr>
              <a:defRPr/>
            </a:pPr>
            <a:endParaRPr b="0">
              <a:solidFill>
                <a:prstClr val="black"/>
              </a:solidFill>
              <a:latin typeface="Calibri"/>
              <a:ea typeface="+mn-ea"/>
            </a:endParaRPr>
          </a:p>
        </p:txBody>
      </p:sp>
      <p:sp>
        <p:nvSpPr>
          <p:cNvPr id="124" name="object 124"/>
          <p:cNvSpPr/>
          <p:nvPr/>
        </p:nvSpPr>
        <p:spPr>
          <a:xfrm>
            <a:off x="4068763" y="1369223"/>
            <a:ext cx="474662" cy="340519"/>
          </a:xfrm>
          <a:custGeom>
            <a:avLst/>
            <a:gdLst/>
            <a:ahLst/>
            <a:cxnLst/>
            <a:rect l="l" t="t" r="r" b="b"/>
            <a:pathLst>
              <a:path w="474345" h="454660">
                <a:moveTo>
                  <a:pt x="0" y="0"/>
                </a:moveTo>
                <a:lnTo>
                  <a:pt x="473963" y="0"/>
                </a:lnTo>
                <a:lnTo>
                  <a:pt x="473963" y="454151"/>
                </a:lnTo>
                <a:lnTo>
                  <a:pt x="0" y="454151"/>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25" name="object 125"/>
          <p:cNvSpPr txBox="1"/>
          <p:nvPr/>
        </p:nvSpPr>
        <p:spPr>
          <a:xfrm>
            <a:off x="4192588" y="1493049"/>
            <a:ext cx="228600" cy="126958"/>
          </a:xfrm>
          <a:prstGeom prst="rect">
            <a:avLst/>
          </a:prstGeom>
        </p:spPr>
        <p:txBody>
          <a:bodyPr lIns="0" tIns="0" rIns="0" bIns="0">
            <a:spAutoFit/>
          </a:bodyPr>
          <a:lstStyle/>
          <a:p>
            <a:pPr marL="12700">
              <a:defRPr/>
            </a:pPr>
            <a:r>
              <a:rPr sz="800" spc="-5" dirty="0">
                <a:solidFill>
                  <a:srgbClr val="FFFFFF"/>
                </a:solidFill>
                <a:latin typeface="Arial"/>
                <a:cs typeface="Arial"/>
              </a:rPr>
              <a:t>15%</a:t>
            </a:r>
            <a:endParaRPr sz="800" dirty="0">
              <a:solidFill>
                <a:prstClr val="black"/>
              </a:solidFill>
              <a:latin typeface="Arial"/>
              <a:cs typeface="Arial"/>
            </a:endParaRPr>
          </a:p>
        </p:txBody>
      </p:sp>
      <p:sp>
        <p:nvSpPr>
          <p:cNvPr id="126" name="object 126"/>
          <p:cNvSpPr/>
          <p:nvPr/>
        </p:nvSpPr>
        <p:spPr>
          <a:xfrm>
            <a:off x="5446714" y="1270397"/>
            <a:ext cx="474662" cy="0"/>
          </a:xfrm>
          <a:custGeom>
            <a:avLst/>
            <a:gdLst/>
            <a:ahLst/>
            <a:cxnLst/>
            <a:rect l="l" t="t" r="r" b="b"/>
            <a:pathLst>
              <a:path w="474345">
                <a:moveTo>
                  <a:pt x="0" y="0"/>
                </a:moveTo>
                <a:lnTo>
                  <a:pt x="473963" y="0"/>
                </a:lnTo>
              </a:path>
            </a:pathLst>
          </a:custGeom>
          <a:ln w="10414">
            <a:solidFill>
              <a:srgbClr val="006260"/>
            </a:solidFill>
          </a:ln>
        </p:spPr>
        <p:txBody>
          <a:bodyPr lIns="0" tIns="0" rIns="0" bIns="0"/>
          <a:lstStyle/>
          <a:p>
            <a:pPr>
              <a:defRPr/>
            </a:pPr>
            <a:endParaRPr b="0">
              <a:solidFill>
                <a:prstClr val="black"/>
              </a:solidFill>
              <a:latin typeface="Calibri"/>
              <a:ea typeface="+mn-ea"/>
            </a:endParaRPr>
          </a:p>
        </p:txBody>
      </p:sp>
      <p:sp>
        <p:nvSpPr>
          <p:cNvPr id="127" name="object 127"/>
          <p:cNvSpPr/>
          <p:nvPr/>
        </p:nvSpPr>
        <p:spPr>
          <a:xfrm>
            <a:off x="7231063" y="1271588"/>
            <a:ext cx="474662" cy="0"/>
          </a:xfrm>
          <a:custGeom>
            <a:avLst/>
            <a:gdLst/>
            <a:ahLst/>
            <a:cxnLst/>
            <a:rect l="l" t="t" r="r" b="b"/>
            <a:pathLst>
              <a:path w="474345">
                <a:moveTo>
                  <a:pt x="0" y="0"/>
                </a:moveTo>
                <a:lnTo>
                  <a:pt x="473951" y="0"/>
                </a:lnTo>
              </a:path>
            </a:pathLst>
          </a:custGeom>
          <a:ln w="11937">
            <a:solidFill>
              <a:srgbClr val="006260"/>
            </a:solidFill>
          </a:ln>
        </p:spPr>
        <p:txBody>
          <a:bodyPr lIns="0" tIns="0" rIns="0" bIns="0"/>
          <a:lstStyle/>
          <a:p>
            <a:pPr>
              <a:defRPr/>
            </a:pPr>
            <a:endParaRPr b="0">
              <a:solidFill>
                <a:prstClr val="black"/>
              </a:solidFill>
              <a:latin typeface="Calibri"/>
              <a:ea typeface="+mn-ea"/>
            </a:endParaRPr>
          </a:p>
        </p:txBody>
      </p:sp>
      <p:sp>
        <p:nvSpPr>
          <p:cNvPr id="128" name="object 128"/>
          <p:cNvSpPr/>
          <p:nvPr/>
        </p:nvSpPr>
        <p:spPr>
          <a:xfrm>
            <a:off x="8128010" y="1266825"/>
            <a:ext cx="474663" cy="0"/>
          </a:xfrm>
          <a:custGeom>
            <a:avLst/>
            <a:gdLst/>
            <a:ahLst/>
            <a:cxnLst/>
            <a:rect l="l" t="t" r="r" b="b"/>
            <a:pathLst>
              <a:path w="475615">
                <a:moveTo>
                  <a:pt x="0" y="0"/>
                </a:moveTo>
                <a:lnTo>
                  <a:pt x="475488" y="0"/>
                </a:lnTo>
              </a:path>
            </a:pathLst>
          </a:custGeom>
          <a:ln w="10414">
            <a:solidFill>
              <a:srgbClr val="002221"/>
            </a:solidFill>
          </a:ln>
        </p:spPr>
        <p:txBody>
          <a:bodyPr lIns="0" tIns="0" rIns="0" bIns="0"/>
          <a:lstStyle/>
          <a:p>
            <a:pPr>
              <a:defRPr/>
            </a:pPr>
            <a:endParaRPr b="0">
              <a:solidFill>
                <a:prstClr val="black"/>
              </a:solidFill>
              <a:latin typeface="Calibri"/>
              <a:ea typeface="+mn-ea"/>
            </a:endParaRPr>
          </a:p>
        </p:txBody>
      </p:sp>
      <p:sp>
        <p:nvSpPr>
          <p:cNvPr id="129" name="object 129"/>
          <p:cNvSpPr/>
          <p:nvPr/>
        </p:nvSpPr>
        <p:spPr>
          <a:xfrm>
            <a:off x="8128010" y="1270404"/>
            <a:ext cx="474663" cy="54769"/>
          </a:xfrm>
          <a:custGeom>
            <a:avLst/>
            <a:gdLst/>
            <a:ahLst/>
            <a:cxnLst/>
            <a:rect l="l" t="t" r="r" b="b"/>
            <a:pathLst>
              <a:path w="475615" h="73660">
                <a:moveTo>
                  <a:pt x="0" y="0"/>
                </a:moveTo>
                <a:lnTo>
                  <a:pt x="475488" y="0"/>
                </a:lnTo>
                <a:lnTo>
                  <a:pt x="475488" y="73151"/>
                </a:lnTo>
                <a:lnTo>
                  <a:pt x="0" y="73151"/>
                </a:lnTo>
                <a:lnTo>
                  <a:pt x="0" y="0"/>
                </a:lnTo>
                <a:close/>
              </a:path>
            </a:pathLst>
          </a:custGeom>
          <a:solidFill>
            <a:schemeClr val="accent1">
              <a:lumMod val="50000"/>
            </a:schemeClr>
          </a:solidFill>
        </p:spPr>
        <p:txBody>
          <a:bodyPr lIns="0" tIns="0" rIns="0" bIns="0"/>
          <a:lstStyle/>
          <a:p>
            <a:pPr>
              <a:defRPr/>
            </a:pPr>
            <a:endParaRPr b="0">
              <a:solidFill>
                <a:prstClr val="black"/>
              </a:solidFill>
              <a:latin typeface="Calibri"/>
              <a:ea typeface="+mn-ea"/>
            </a:endParaRPr>
          </a:p>
        </p:txBody>
      </p:sp>
      <p:sp>
        <p:nvSpPr>
          <p:cNvPr id="130" name="object 130"/>
          <p:cNvSpPr/>
          <p:nvPr/>
        </p:nvSpPr>
        <p:spPr>
          <a:xfrm>
            <a:off x="8128010" y="1270404"/>
            <a:ext cx="474663" cy="54769"/>
          </a:xfrm>
          <a:custGeom>
            <a:avLst/>
            <a:gdLst/>
            <a:ahLst/>
            <a:cxnLst/>
            <a:rect l="l" t="t" r="r" b="b"/>
            <a:pathLst>
              <a:path w="475615" h="73660">
                <a:moveTo>
                  <a:pt x="0" y="0"/>
                </a:moveTo>
                <a:lnTo>
                  <a:pt x="475488" y="0"/>
                </a:lnTo>
                <a:lnTo>
                  <a:pt x="475488" y="73151"/>
                </a:lnTo>
                <a:lnTo>
                  <a:pt x="0" y="73151"/>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31" name="object 131"/>
          <p:cNvSpPr txBox="1"/>
          <p:nvPr/>
        </p:nvSpPr>
        <p:spPr>
          <a:xfrm>
            <a:off x="8278823" y="1251353"/>
            <a:ext cx="173037" cy="126958"/>
          </a:xfrm>
          <a:prstGeom prst="rect">
            <a:avLst/>
          </a:prstGeom>
        </p:spPr>
        <p:txBody>
          <a:bodyPr lIns="0" tIns="0" rIns="0" bIns="0">
            <a:spAutoFit/>
          </a:bodyPr>
          <a:lstStyle/>
          <a:p>
            <a:pPr marL="12700">
              <a:defRPr/>
            </a:pPr>
            <a:r>
              <a:rPr sz="800" spc="-5" dirty="0">
                <a:solidFill>
                  <a:srgbClr val="FFFFFF"/>
                </a:solidFill>
                <a:latin typeface="Arial"/>
                <a:cs typeface="Arial"/>
              </a:rPr>
              <a:t>2%</a:t>
            </a:r>
            <a:endParaRPr sz="800">
              <a:solidFill>
                <a:prstClr val="black"/>
              </a:solidFill>
              <a:latin typeface="Arial"/>
              <a:cs typeface="Arial"/>
            </a:endParaRPr>
          </a:p>
        </p:txBody>
      </p:sp>
      <p:sp>
        <p:nvSpPr>
          <p:cNvPr id="132" name="object 132"/>
          <p:cNvSpPr/>
          <p:nvPr/>
        </p:nvSpPr>
        <p:spPr>
          <a:xfrm>
            <a:off x="2214565" y="1270397"/>
            <a:ext cx="474662" cy="0"/>
          </a:xfrm>
          <a:custGeom>
            <a:avLst/>
            <a:gdLst/>
            <a:ahLst/>
            <a:cxnLst/>
            <a:rect l="l" t="t" r="r" b="b"/>
            <a:pathLst>
              <a:path w="475614">
                <a:moveTo>
                  <a:pt x="0" y="0"/>
                </a:moveTo>
                <a:lnTo>
                  <a:pt x="475488" y="0"/>
                </a:lnTo>
              </a:path>
            </a:pathLst>
          </a:custGeom>
          <a:ln w="11950">
            <a:solidFill>
              <a:srgbClr val="002221"/>
            </a:solidFill>
          </a:ln>
        </p:spPr>
        <p:txBody>
          <a:bodyPr lIns="0" tIns="0" rIns="0" bIns="0"/>
          <a:lstStyle/>
          <a:p>
            <a:pPr>
              <a:defRPr/>
            </a:pPr>
            <a:endParaRPr b="0">
              <a:solidFill>
                <a:prstClr val="black"/>
              </a:solidFill>
              <a:latin typeface="Calibri"/>
              <a:ea typeface="+mn-ea"/>
            </a:endParaRPr>
          </a:p>
        </p:txBody>
      </p:sp>
      <p:sp>
        <p:nvSpPr>
          <p:cNvPr id="133" name="object 133"/>
          <p:cNvSpPr/>
          <p:nvPr/>
        </p:nvSpPr>
        <p:spPr>
          <a:xfrm>
            <a:off x="3138490" y="1270397"/>
            <a:ext cx="474662" cy="0"/>
          </a:xfrm>
          <a:custGeom>
            <a:avLst/>
            <a:gdLst/>
            <a:ahLst/>
            <a:cxnLst/>
            <a:rect l="l" t="t" r="r" b="b"/>
            <a:pathLst>
              <a:path w="475614">
                <a:moveTo>
                  <a:pt x="0" y="0"/>
                </a:moveTo>
                <a:lnTo>
                  <a:pt x="475487" y="0"/>
                </a:lnTo>
              </a:path>
            </a:pathLst>
          </a:custGeom>
          <a:ln w="11950">
            <a:solidFill>
              <a:srgbClr val="002221"/>
            </a:solidFill>
          </a:ln>
        </p:spPr>
        <p:txBody>
          <a:bodyPr lIns="0" tIns="0" rIns="0" bIns="0"/>
          <a:lstStyle/>
          <a:p>
            <a:pPr>
              <a:defRPr/>
            </a:pPr>
            <a:endParaRPr b="0">
              <a:solidFill>
                <a:prstClr val="black"/>
              </a:solidFill>
              <a:latin typeface="Calibri"/>
              <a:ea typeface="+mn-ea"/>
            </a:endParaRPr>
          </a:p>
        </p:txBody>
      </p:sp>
      <p:sp>
        <p:nvSpPr>
          <p:cNvPr id="134" name="object 134"/>
          <p:cNvSpPr/>
          <p:nvPr/>
        </p:nvSpPr>
        <p:spPr>
          <a:xfrm>
            <a:off x="4068763" y="1263260"/>
            <a:ext cx="474662" cy="105965"/>
          </a:xfrm>
          <a:custGeom>
            <a:avLst/>
            <a:gdLst/>
            <a:ahLst/>
            <a:cxnLst/>
            <a:rect l="l" t="t" r="r" b="b"/>
            <a:pathLst>
              <a:path w="474345" h="142239">
                <a:moveTo>
                  <a:pt x="0" y="0"/>
                </a:moveTo>
                <a:lnTo>
                  <a:pt x="473963" y="0"/>
                </a:lnTo>
                <a:lnTo>
                  <a:pt x="473963" y="141732"/>
                </a:lnTo>
                <a:lnTo>
                  <a:pt x="0" y="141732"/>
                </a:lnTo>
                <a:lnTo>
                  <a:pt x="0" y="0"/>
                </a:lnTo>
                <a:close/>
              </a:path>
            </a:pathLst>
          </a:custGeom>
          <a:solidFill>
            <a:srgbClr val="002221"/>
          </a:solidFill>
        </p:spPr>
        <p:txBody>
          <a:bodyPr lIns="0" tIns="0" rIns="0" bIns="0"/>
          <a:lstStyle/>
          <a:p>
            <a:pPr>
              <a:defRPr/>
            </a:pPr>
            <a:endParaRPr b="0">
              <a:solidFill>
                <a:prstClr val="black"/>
              </a:solidFill>
              <a:latin typeface="Calibri"/>
              <a:ea typeface="+mn-ea"/>
            </a:endParaRPr>
          </a:p>
        </p:txBody>
      </p:sp>
      <p:sp>
        <p:nvSpPr>
          <p:cNvPr id="135" name="object 135"/>
          <p:cNvSpPr/>
          <p:nvPr/>
        </p:nvSpPr>
        <p:spPr>
          <a:xfrm>
            <a:off x="4068763" y="1263260"/>
            <a:ext cx="474662" cy="105965"/>
          </a:xfrm>
          <a:custGeom>
            <a:avLst/>
            <a:gdLst/>
            <a:ahLst/>
            <a:cxnLst/>
            <a:rect l="l" t="t" r="r" b="b"/>
            <a:pathLst>
              <a:path w="474345" h="142239">
                <a:moveTo>
                  <a:pt x="0" y="0"/>
                </a:moveTo>
                <a:lnTo>
                  <a:pt x="473963" y="0"/>
                </a:lnTo>
                <a:lnTo>
                  <a:pt x="473963" y="141732"/>
                </a:lnTo>
                <a:lnTo>
                  <a:pt x="0" y="141732"/>
                </a:lnTo>
                <a:lnTo>
                  <a:pt x="0" y="0"/>
                </a:lnTo>
                <a:close/>
              </a:path>
            </a:pathLst>
          </a:custGeom>
          <a:ln w="3175">
            <a:solidFill>
              <a:srgbClr val="000000"/>
            </a:solidFill>
          </a:ln>
        </p:spPr>
        <p:txBody>
          <a:bodyPr lIns="0" tIns="0" rIns="0" bIns="0"/>
          <a:lstStyle/>
          <a:p>
            <a:pPr>
              <a:defRPr/>
            </a:pPr>
            <a:endParaRPr b="0">
              <a:solidFill>
                <a:prstClr val="black"/>
              </a:solidFill>
              <a:latin typeface="Calibri"/>
              <a:ea typeface="+mn-ea"/>
            </a:endParaRPr>
          </a:p>
        </p:txBody>
      </p:sp>
      <p:sp>
        <p:nvSpPr>
          <p:cNvPr id="136" name="object 136"/>
          <p:cNvSpPr txBox="1"/>
          <p:nvPr/>
        </p:nvSpPr>
        <p:spPr>
          <a:xfrm>
            <a:off x="4219575" y="1269212"/>
            <a:ext cx="173038" cy="126958"/>
          </a:xfrm>
          <a:prstGeom prst="rect">
            <a:avLst/>
          </a:prstGeom>
        </p:spPr>
        <p:txBody>
          <a:bodyPr lIns="0" tIns="0" rIns="0" bIns="0">
            <a:spAutoFit/>
          </a:bodyPr>
          <a:lstStyle/>
          <a:p>
            <a:pPr marL="12700">
              <a:defRPr/>
            </a:pPr>
            <a:r>
              <a:rPr sz="800" spc="-5" dirty="0">
                <a:solidFill>
                  <a:srgbClr val="FFFFFF"/>
                </a:solidFill>
                <a:latin typeface="Arial"/>
                <a:cs typeface="Arial"/>
              </a:rPr>
              <a:t>4%</a:t>
            </a:r>
            <a:endParaRPr sz="800">
              <a:solidFill>
                <a:prstClr val="black"/>
              </a:solidFill>
              <a:latin typeface="Arial"/>
              <a:cs typeface="Arial"/>
            </a:endParaRPr>
          </a:p>
        </p:txBody>
      </p:sp>
      <p:sp>
        <p:nvSpPr>
          <p:cNvPr id="137" name="object 137"/>
          <p:cNvSpPr/>
          <p:nvPr/>
        </p:nvSpPr>
        <p:spPr>
          <a:xfrm>
            <a:off x="1042988" y="3587354"/>
            <a:ext cx="3695700" cy="0"/>
          </a:xfrm>
          <a:custGeom>
            <a:avLst/>
            <a:gdLst/>
            <a:ahLst/>
            <a:cxnLst/>
            <a:rect l="l" t="t" r="r" b="b"/>
            <a:pathLst>
              <a:path w="3695700">
                <a:moveTo>
                  <a:pt x="0" y="0"/>
                </a:moveTo>
                <a:lnTo>
                  <a:pt x="3695700" y="0"/>
                </a:lnTo>
              </a:path>
            </a:pathLst>
          </a:custGeom>
          <a:ln w="12192">
            <a:solidFill>
              <a:srgbClr val="000000"/>
            </a:solidFill>
          </a:ln>
        </p:spPr>
        <p:txBody>
          <a:bodyPr lIns="0" tIns="0" rIns="0" bIns="0"/>
          <a:lstStyle/>
          <a:p>
            <a:pPr>
              <a:defRPr/>
            </a:pPr>
            <a:endParaRPr b="0">
              <a:solidFill>
                <a:prstClr val="black"/>
              </a:solidFill>
              <a:latin typeface="Calibri"/>
              <a:ea typeface="+mn-ea"/>
            </a:endParaRPr>
          </a:p>
        </p:txBody>
      </p:sp>
      <p:sp>
        <p:nvSpPr>
          <p:cNvPr id="139" name="TextBox 138"/>
          <p:cNvSpPr txBox="1"/>
          <p:nvPr/>
        </p:nvSpPr>
        <p:spPr>
          <a:xfrm>
            <a:off x="481734" y="4932961"/>
            <a:ext cx="2687915" cy="246221"/>
          </a:xfrm>
          <a:prstGeom prst="rect">
            <a:avLst/>
          </a:prstGeom>
          <a:noFill/>
        </p:spPr>
        <p:txBody>
          <a:bodyPr wrap="none" lIns="91436" tIns="45718" rIns="91436" bIns="45718">
            <a:spAutoFit/>
          </a:bodyPr>
          <a:lstStyle/>
          <a:p>
            <a:pPr marL="12700">
              <a:spcBef>
                <a:spcPts val="495"/>
              </a:spcBef>
              <a:defRPr/>
            </a:pPr>
            <a:r>
              <a:rPr lang="it-IT" sz="1000" spc="-25" dirty="0">
                <a:latin typeface="Arial"/>
                <a:cs typeface="Arial"/>
              </a:rPr>
              <a:t>Guaraldi G </a:t>
            </a:r>
            <a:r>
              <a:rPr lang="it-IT" sz="1000" i="1" spc="-15" dirty="0">
                <a:latin typeface="Arial"/>
                <a:cs typeface="Arial"/>
              </a:rPr>
              <a:t>C</a:t>
            </a:r>
            <a:r>
              <a:rPr lang="it-IT" sz="1000" i="1" dirty="0">
                <a:latin typeface="Arial"/>
                <a:cs typeface="Arial"/>
              </a:rPr>
              <a:t>li</a:t>
            </a:r>
            <a:r>
              <a:rPr lang="it-IT" sz="1000" i="1" spc="-10" dirty="0">
                <a:latin typeface="Arial"/>
                <a:cs typeface="Arial"/>
              </a:rPr>
              <a:t>n</a:t>
            </a:r>
            <a:r>
              <a:rPr lang="it-IT" sz="1000" i="1" spc="-15" dirty="0">
                <a:latin typeface="Arial"/>
                <a:cs typeface="Arial"/>
              </a:rPr>
              <a:t> </a:t>
            </a:r>
            <a:r>
              <a:rPr lang="it-IT" sz="1000" i="1" spc="-10" dirty="0">
                <a:latin typeface="Arial"/>
                <a:cs typeface="Arial"/>
              </a:rPr>
              <a:t>Infe</a:t>
            </a:r>
            <a:r>
              <a:rPr lang="it-IT" sz="1000" i="1" spc="-5" dirty="0">
                <a:latin typeface="Arial"/>
                <a:cs typeface="Arial"/>
              </a:rPr>
              <a:t>ct</a:t>
            </a:r>
            <a:r>
              <a:rPr lang="it-IT" sz="1000" i="1" spc="20" dirty="0">
                <a:latin typeface="Arial"/>
                <a:cs typeface="Arial"/>
              </a:rPr>
              <a:t> </a:t>
            </a:r>
            <a:r>
              <a:rPr lang="it-IT" sz="1000" i="1" spc="-15" dirty="0">
                <a:latin typeface="Arial"/>
                <a:cs typeface="Arial"/>
              </a:rPr>
              <a:t>D</a:t>
            </a:r>
            <a:r>
              <a:rPr lang="it-IT" sz="1000" i="1" dirty="0">
                <a:latin typeface="Arial"/>
                <a:cs typeface="Arial"/>
              </a:rPr>
              <a:t>i</a:t>
            </a:r>
            <a:r>
              <a:rPr lang="it-IT" sz="1000" i="1" spc="-10" dirty="0">
                <a:latin typeface="Arial"/>
                <a:cs typeface="Arial"/>
              </a:rPr>
              <a:t>s </a:t>
            </a:r>
            <a:r>
              <a:rPr lang="en-US" sz="1000" dirty="0"/>
              <a:t>Dec;53(11):1120-6</a:t>
            </a:r>
            <a:endParaRPr lang="it-IT" sz="1000" dirty="0">
              <a:latin typeface="Arial"/>
              <a:cs typeface="Arial"/>
            </a:endParaRPr>
          </a:p>
        </p:txBody>
      </p:sp>
      <p:sp>
        <p:nvSpPr>
          <p:cNvPr id="2" name="Title 1"/>
          <p:cNvSpPr>
            <a:spLocks noGrp="1"/>
          </p:cNvSpPr>
          <p:nvPr>
            <p:ph type="title"/>
          </p:nvPr>
        </p:nvSpPr>
        <p:spPr/>
        <p:txBody>
          <a:bodyPr/>
          <a:lstStyle/>
          <a:p>
            <a:r>
              <a:rPr lang="en-US" altLang="en-US" dirty="0">
                <a:solidFill>
                  <a:schemeClr val="accent1"/>
                </a:solidFill>
                <a:cs typeface="Arial" pitchFamily="34" charset="0"/>
              </a:rPr>
              <a:t>Chronic Complications by Age and HIV Status </a:t>
            </a:r>
            <a:r>
              <a:rPr lang="en-US" altLang="en-US" dirty="0" smtClean="0">
                <a:solidFill>
                  <a:schemeClr val="accent1"/>
                </a:solidFill>
                <a:cs typeface="Arial" pitchFamily="34" charset="0"/>
              </a:rPr>
              <a:t>2002-2009</a:t>
            </a:r>
            <a:endParaRPr lang="en-US" dirty="0">
              <a:solidFill>
                <a:schemeClr val="accent1"/>
              </a:solidFill>
            </a:endParaRPr>
          </a:p>
        </p:txBody>
      </p:sp>
      <p:sp>
        <p:nvSpPr>
          <p:cNvPr id="98337" name="TextBox 98336"/>
          <p:cNvSpPr txBox="1"/>
          <p:nvPr/>
        </p:nvSpPr>
        <p:spPr>
          <a:xfrm>
            <a:off x="1229361" y="3649986"/>
            <a:ext cx="568960" cy="155812"/>
          </a:xfrm>
          <a:prstGeom prst="rect">
            <a:avLst/>
          </a:prstGeom>
          <a:noFill/>
        </p:spPr>
        <p:txBody>
          <a:bodyPr wrap="square" lIns="0" tIns="0" rIns="0" bIns="0" rtlCol="0">
            <a:spAutoFit/>
          </a:bodyPr>
          <a:lstStyle/>
          <a:p>
            <a:pPr>
              <a:lnSpc>
                <a:spcPct val="90000"/>
              </a:lnSpc>
            </a:pPr>
            <a:r>
              <a:rPr lang="en-US" sz="1100" dirty="0"/>
              <a:t>≤40 </a:t>
            </a:r>
            <a:r>
              <a:rPr lang="en-US" sz="1100" dirty="0" err="1"/>
              <a:t>yrs</a:t>
            </a:r>
            <a:endParaRPr lang="en-US" sz="1100" dirty="0"/>
          </a:p>
        </p:txBody>
      </p:sp>
      <p:sp>
        <p:nvSpPr>
          <p:cNvPr id="143" name="TextBox 142"/>
          <p:cNvSpPr txBox="1"/>
          <p:nvPr/>
        </p:nvSpPr>
        <p:spPr>
          <a:xfrm>
            <a:off x="2032000" y="3649986"/>
            <a:ext cx="863600" cy="155812"/>
          </a:xfrm>
          <a:prstGeom prst="rect">
            <a:avLst/>
          </a:prstGeom>
          <a:noFill/>
        </p:spPr>
        <p:txBody>
          <a:bodyPr wrap="square" lIns="0" tIns="0" rIns="0" bIns="0" rtlCol="0">
            <a:spAutoFit/>
          </a:bodyPr>
          <a:lstStyle/>
          <a:p>
            <a:pPr algn="ctr">
              <a:lnSpc>
                <a:spcPct val="90000"/>
              </a:lnSpc>
            </a:pPr>
            <a:r>
              <a:rPr lang="en-US" sz="1100" dirty="0"/>
              <a:t>41 to 50 </a:t>
            </a:r>
            <a:r>
              <a:rPr lang="en-US" sz="1100" dirty="0" err="1"/>
              <a:t>yrs</a:t>
            </a:r>
            <a:endParaRPr lang="en-US" sz="1100" dirty="0"/>
          </a:p>
        </p:txBody>
      </p:sp>
      <p:sp>
        <p:nvSpPr>
          <p:cNvPr id="144" name="TextBox 143"/>
          <p:cNvSpPr txBox="1"/>
          <p:nvPr/>
        </p:nvSpPr>
        <p:spPr>
          <a:xfrm>
            <a:off x="2956561" y="3649986"/>
            <a:ext cx="863600" cy="155812"/>
          </a:xfrm>
          <a:prstGeom prst="rect">
            <a:avLst/>
          </a:prstGeom>
          <a:noFill/>
        </p:spPr>
        <p:txBody>
          <a:bodyPr wrap="square" lIns="0" tIns="0" rIns="0" bIns="0" rtlCol="0">
            <a:spAutoFit/>
          </a:bodyPr>
          <a:lstStyle/>
          <a:p>
            <a:pPr algn="ctr">
              <a:lnSpc>
                <a:spcPct val="90000"/>
              </a:lnSpc>
            </a:pPr>
            <a:r>
              <a:rPr lang="en-US" sz="1100" dirty="0"/>
              <a:t>51 to 60 </a:t>
            </a:r>
            <a:r>
              <a:rPr lang="en-US" sz="1100" dirty="0" err="1"/>
              <a:t>yrs</a:t>
            </a:r>
            <a:endParaRPr lang="en-US" sz="1100" dirty="0"/>
          </a:p>
        </p:txBody>
      </p:sp>
      <p:sp>
        <p:nvSpPr>
          <p:cNvPr id="146" name="TextBox 145"/>
          <p:cNvSpPr txBox="1"/>
          <p:nvPr/>
        </p:nvSpPr>
        <p:spPr>
          <a:xfrm>
            <a:off x="3952240" y="3649986"/>
            <a:ext cx="863600" cy="155812"/>
          </a:xfrm>
          <a:prstGeom prst="rect">
            <a:avLst/>
          </a:prstGeom>
          <a:noFill/>
        </p:spPr>
        <p:txBody>
          <a:bodyPr wrap="square" lIns="0" tIns="0" rIns="0" bIns="0" rtlCol="0">
            <a:spAutoFit/>
          </a:bodyPr>
          <a:lstStyle/>
          <a:p>
            <a:pPr algn="ctr">
              <a:lnSpc>
                <a:spcPct val="90000"/>
              </a:lnSpc>
            </a:pPr>
            <a:r>
              <a:rPr lang="en-US" sz="1100" dirty="0"/>
              <a:t>&gt;60yrs</a:t>
            </a:r>
          </a:p>
        </p:txBody>
      </p:sp>
      <p:sp>
        <p:nvSpPr>
          <p:cNvPr id="151" name="TextBox 150"/>
          <p:cNvSpPr txBox="1"/>
          <p:nvPr/>
        </p:nvSpPr>
        <p:spPr>
          <a:xfrm>
            <a:off x="5334000" y="3649986"/>
            <a:ext cx="568960" cy="155812"/>
          </a:xfrm>
          <a:prstGeom prst="rect">
            <a:avLst/>
          </a:prstGeom>
          <a:noFill/>
        </p:spPr>
        <p:txBody>
          <a:bodyPr wrap="square" lIns="0" tIns="0" rIns="0" bIns="0" rtlCol="0">
            <a:spAutoFit/>
          </a:bodyPr>
          <a:lstStyle/>
          <a:p>
            <a:pPr>
              <a:lnSpc>
                <a:spcPct val="90000"/>
              </a:lnSpc>
            </a:pPr>
            <a:r>
              <a:rPr lang="en-US" sz="1100" dirty="0"/>
              <a:t>≤40 </a:t>
            </a:r>
            <a:r>
              <a:rPr lang="en-US" sz="1100" dirty="0" err="1"/>
              <a:t>yrs</a:t>
            </a:r>
            <a:endParaRPr lang="en-US" sz="1100" dirty="0"/>
          </a:p>
        </p:txBody>
      </p:sp>
      <p:sp>
        <p:nvSpPr>
          <p:cNvPr id="152" name="TextBox 151"/>
          <p:cNvSpPr txBox="1"/>
          <p:nvPr/>
        </p:nvSpPr>
        <p:spPr>
          <a:xfrm>
            <a:off x="6136642" y="3649986"/>
            <a:ext cx="863600" cy="155812"/>
          </a:xfrm>
          <a:prstGeom prst="rect">
            <a:avLst/>
          </a:prstGeom>
          <a:noFill/>
        </p:spPr>
        <p:txBody>
          <a:bodyPr wrap="square" lIns="0" tIns="0" rIns="0" bIns="0" rtlCol="0">
            <a:spAutoFit/>
          </a:bodyPr>
          <a:lstStyle/>
          <a:p>
            <a:pPr algn="ctr">
              <a:lnSpc>
                <a:spcPct val="90000"/>
              </a:lnSpc>
            </a:pPr>
            <a:r>
              <a:rPr lang="en-US" sz="1100" dirty="0"/>
              <a:t>41 to 50 </a:t>
            </a:r>
            <a:r>
              <a:rPr lang="en-US" sz="1100" dirty="0" err="1"/>
              <a:t>yrs</a:t>
            </a:r>
            <a:endParaRPr lang="en-US" sz="1100" dirty="0"/>
          </a:p>
        </p:txBody>
      </p:sp>
      <p:sp>
        <p:nvSpPr>
          <p:cNvPr id="153" name="TextBox 152"/>
          <p:cNvSpPr txBox="1"/>
          <p:nvPr/>
        </p:nvSpPr>
        <p:spPr>
          <a:xfrm>
            <a:off x="7061200" y="3649986"/>
            <a:ext cx="863600" cy="155812"/>
          </a:xfrm>
          <a:prstGeom prst="rect">
            <a:avLst/>
          </a:prstGeom>
          <a:noFill/>
        </p:spPr>
        <p:txBody>
          <a:bodyPr wrap="square" lIns="0" tIns="0" rIns="0" bIns="0" rtlCol="0">
            <a:spAutoFit/>
          </a:bodyPr>
          <a:lstStyle/>
          <a:p>
            <a:pPr algn="ctr">
              <a:lnSpc>
                <a:spcPct val="90000"/>
              </a:lnSpc>
            </a:pPr>
            <a:r>
              <a:rPr lang="en-US" sz="1100" dirty="0"/>
              <a:t>51 to 60 </a:t>
            </a:r>
            <a:r>
              <a:rPr lang="en-US" sz="1100" dirty="0" err="1"/>
              <a:t>yrs</a:t>
            </a:r>
            <a:endParaRPr lang="en-US" sz="1100" dirty="0"/>
          </a:p>
        </p:txBody>
      </p:sp>
      <p:sp>
        <p:nvSpPr>
          <p:cNvPr id="154" name="TextBox 153"/>
          <p:cNvSpPr txBox="1"/>
          <p:nvPr/>
        </p:nvSpPr>
        <p:spPr>
          <a:xfrm>
            <a:off x="8056882" y="3649986"/>
            <a:ext cx="863600" cy="155812"/>
          </a:xfrm>
          <a:prstGeom prst="rect">
            <a:avLst/>
          </a:prstGeom>
          <a:noFill/>
        </p:spPr>
        <p:txBody>
          <a:bodyPr wrap="square" lIns="0" tIns="0" rIns="0" bIns="0" rtlCol="0">
            <a:spAutoFit/>
          </a:bodyPr>
          <a:lstStyle/>
          <a:p>
            <a:pPr algn="ctr">
              <a:lnSpc>
                <a:spcPct val="90000"/>
              </a:lnSpc>
            </a:pPr>
            <a:r>
              <a:rPr lang="en-US" sz="1100" dirty="0"/>
              <a:t>&gt;60yrs</a:t>
            </a:r>
          </a:p>
        </p:txBody>
      </p:sp>
      <p:sp>
        <p:nvSpPr>
          <p:cNvPr id="98338" name="TextBox 98337"/>
          <p:cNvSpPr txBox="1"/>
          <p:nvPr/>
        </p:nvSpPr>
        <p:spPr>
          <a:xfrm>
            <a:off x="1717040" y="4358649"/>
            <a:ext cx="1473200" cy="138499"/>
          </a:xfrm>
          <a:prstGeom prst="rect">
            <a:avLst/>
          </a:prstGeom>
          <a:noFill/>
        </p:spPr>
        <p:txBody>
          <a:bodyPr wrap="square" lIns="0" tIns="0" rIns="0" bIns="0" rtlCol="0">
            <a:spAutoFit/>
          </a:bodyPr>
          <a:lstStyle/>
          <a:p>
            <a:pPr>
              <a:lnSpc>
                <a:spcPct val="90000"/>
              </a:lnSpc>
            </a:pPr>
            <a:r>
              <a:rPr lang="en-US" sz="1000" dirty="0"/>
              <a:t>No age-related diseases</a:t>
            </a:r>
          </a:p>
        </p:txBody>
      </p:sp>
      <p:sp>
        <p:nvSpPr>
          <p:cNvPr id="156" name="TextBox 155"/>
          <p:cNvSpPr txBox="1"/>
          <p:nvPr/>
        </p:nvSpPr>
        <p:spPr>
          <a:xfrm>
            <a:off x="3505201" y="4351029"/>
            <a:ext cx="1473200" cy="138499"/>
          </a:xfrm>
          <a:prstGeom prst="rect">
            <a:avLst/>
          </a:prstGeom>
          <a:noFill/>
        </p:spPr>
        <p:txBody>
          <a:bodyPr wrap="square" lIns="0" tIns="0" rIns="0" bIns="0" rtlCol="0">
            <a:spAutoFit/>
          </a:bodyPr>
          <a:lstStyle/>
          <a:p>
            <a:pPr>
              <a:lnSpc>
                <a:spcPct val="90000"/>
              </a:lnSpc>
            </a:pPr>
            <a:r>
              <a:rPr lang="en-US" sz="1000" dirty="0"/>
              <a:t>1 comorbidity</a:t>
            </a:r>
          </a:p>
        </p:txBody>
      </p:sp>
      <p:sp>
        <p:nvSpPr>
          <p:cNvPr id="157" name="TextBox 156"/>
          <p:cNvSpPr txBox="1"/>
          <p:nvPr/>
        </p:nvSpPr>
        <p:spPr>
          <a:xfrm>
            <a:off x="4754881" y="4351027"/>
            <a:ext cx="955040" cy="138499"/>
          </a:xfrm>
          <a:prstGeom prst="rect">
            <a:avLst/>
          </a:prstGeom>
          <a:noFill/>
        </p:spPr>
        <p:txBody>
          <a:bodyPr wrap="square" lIns="0" tIns="0" rIns="0" bIns="0" rtlCol="0">
            <a:spAutoFit/>
          </a:bodyPr>
          <a:lstStyle/>
          <a:p>
            <a:pPr>
              <a:lnSpc>
                <a:spcPct val="90000"/>
              </a:lnSpc>
            </a:pPr>
            <a:r>
              <a:rPr lang="en-US" sz="1000" dirty="0"/>
              <a:t>2 comorbidities</a:t>
            </a:r>
          </a:p>
        </p:txBody>
      </p:sp>
      <p:sp>
        <p:nvSpPr>
          <p:cNvPr id="158" name="TextBox 157"/>
          <p:cNvSpPr txBox="1"/>
          <p:nvPr/>
        </p:nvSpPr>
        <p:spPr>
          <a:xfrm>
            <a:off x="6024880" y="4351027"/>
            <a:ext cx="955040" cy="138499"/>
          </a:xfrm>
          <a:prstGeom prst="rect">
            <a:avLst/>
          </a:prstGeom>
          <a:noFill/>
        </p:spPr>
        <p:txBody>
          <a:bodyPr wrap="square" lIns="0" tIns="0" rIns="0" bIns="0" rtlCol="0">
            <a:spAutoFit/>
          </a:bodyPr>
          <a:lstStyle/>
          <a:p>
            <a:pPr>
              <a:lnSpc>
                <a:spcPct val="90000"/>
              </a:lnSpc>
            </a:pPr>
            <a:r>
              <a:rPr lang="en-US" sz="1000" dirty="0"/>
              <a:t>3comorbidities</a:t>
            </a:r>
          </a:p>
        </p:txBody>
      </p:sp>
      <p:sp>
        <p:nvSpPr>
          <p:cNvPr id="159" name="TextBox 158"/>
          <p:cNvSpPr txBox="1"/>
          <p:nvPr/>
        </p:nvSpPr>
        <p:spPr>
          <a:xfrm>
            <a:off x="7366000" y="4351027"/>
            <a:ext cx="955040" cy="138499"/>
          </a:xfrm>
          <a:prstGeom prst="rect">
            <a:avLst/>
          </a:prstGeom>
          <a:noFill/>
        </p:spPr>
        <p:txBody>
          <a:bodyPr wrap="square" lIns="0" tIns="0" rIns="0" bIns="0" rtlCol="0">
            <a:spAutoFit/>
          </a:bodyPr>
          <a:lstStyle/>
          <a:p>
            <a:pPr>
              <a:lnSpc>
                <a:spcPct val="90000"/>
              </a:lnSpc>
            </a:pPr>
            <a:r>
              <a:rPr lang="en-US" sz="1000" dirty="0"/>
              <a:t>4comorbidities</a:t>
            </a:r>
          </a:p>
        </p:txBody>
      </p:sp>
      <p:graphicFrame>
        <p:nvGraphicFramePr>
          <p:cNvPr id="98339" name="Table 98338"/>
          <p:cNvGraphicFramePr>
            <a:graphicFrameLocks noGrp="1"/>
          </p:cNvGraphicFramePr>
          <p:nvPr>
            <p:extLst>
              <p:ext uri="{D42A27DB-BD31-4B8C-83A1-F6EECF244321}">
                <p14:modId xmlns:p14="http://schemas.microsoft.com/office/powerpoint/2010/main" val="725684654"/>
              </p:ext>
            </p:extLst>
          </p:nvPr>
        </p:nvGraphicFramePr>
        <p:xfrm>
          <a:off x="121920" y="3782616"/>
          <a:ext cx="4572000" cy="388620"/>
        </p:xfrm>
        <a:graphic>
          <a:graphicData uri="http://schemas.openxmlformats.org/drawingml/2006/table">
            <a:tbl>
              <a:tblPr firstRow="1" bandRow="1">
                <a:tableStyleId>{5940675A-B579-460E-94D1-54222C63F5DA}</a:tableStyleId>
              </a:tblPr>
              <a:tblGrid>
                <a:gridCol w="1137920">
                  <a:extLst>
                    <a:ext uri="{9D8B030D-6E8A-4147-A177-3AD203B41FA5}">
                      <a16:colId xmlns="" xmlns:a16="http://schemas.microsoft.com/office/drawing/2014/main" val="20000"/>
                    </a:ext>
                  </a:extLst>
                </a:gridCol>
                <a:gridCol w="660400">
                  <a:extLst>
                    <a:ext uri="{9D8B030D-6E8A-4147-A177-3AD203B41FA5}">
                      <a16:colId xmlns="" xmlns:a16="http://schemas.microsoft.com/office/drawing/2014/main" val="20001"/>
                    </a:ext>
                  </a:extLst>
                </a:gridCol>
                <a:gridCol w="1005840">
                  <a:extLst>
                    <a:ext uri="{9D8B030D-6E8A-4147-A177-3AD203B41FA5}">
                      <a16:colId xmlns="" xmlns:a16="http://schemas.microsoft.com/office/drawing/2014/main" val="20002"/>
                    </a:ext>
                  </a:extLst>
                </a:gridCol>
                <a:gridCol w="883920">
                  <a:extLst>
                    <a:ext uri="{9D8B030D-6E8A-4147-A177-3AD203B41FA5}">
                      <a16:colId xmlns="" xmlns:a16="http://schemas.microsoft.com/office/drawing/2014/main" val="20003"/>
                    </a:ext>
                  </a:extLst>
                </a:gridCol>
                <a:gridCol w="883920">
                  <a:extLst>
                    <a:ext uri="{9D8B030D-6E8A-4147-A177-3AD203B41FA5}">
                      <a16:colId xmlns="" xmlns:a16="http://schemas.microsoft.com/office/drawing/2014/main" val="20004"/>
                    </a:ext>
                  </a:extLst>
                </a:gridCol>
              </a:tblGrid>
              <a:tr h="194310">
                <a:tc>
                  <a:txBody>
                    <a:bodyPr/>
                    <a:lstStyle/>
                    <a:p>
                      <a:pPr algn="ct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N=542</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N=1724</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N=452</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N=136</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94310">
                <a:tc>
                  <a:txBody>
                    <a:bodyPr/>
                    <a:lstStyle/>
                    <a:p>
                      <a:pPr algn="ctr"/>
                      <a:r>
                        <a:rPr lang="en-US" sz="800" b="1" dirty="0" smtClean="0"/>
                        <a:t>Pp prevalence</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3.9%</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9.0%</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20.0%</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46.9%</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graphicFrame>
        <p:nvGraphicFramePr>
          <p:cNvPr id="161" name="Table 160"/>
          <p:cNvGraphicFramePr>
            <a:graphicFrameLocks noGrp="1"/>
          </p:cNvGraphicFramePr>
          <p:nvPr>
            <p:extLst>
              <p:ext uri="{D42A27DB-BD31-4B8C-83A1-F6EECF244321}">
                <p14:modId xmlns:p14="http://schemas.microsoft.com/office/powerpoint/2010/main" val="3537107841"/>
              </p:ext>
            </p:extLst>
          </p:nvPr>
        </p:nvGraphicFramePr>
        <p:xfrm>
          <a:off x="4257040" y="3782616"/>
          <a:ext cx="4572000" cy="514350"/>
        </p:xfrm>
        <a:graphic>
          <a:graphicData uri="http://schemas.openxmlformats.org/drawingml/2006/table">
            <a:tbl>
              <a:tblPr firstRow="1" bandRow="1">
                <a:tableStyleId>{5940675A-B579-460E-94D1-54222C63F5DA}</a:tableStyleId>
              </a:tblPr>
              <a:tblGrid>
                <a:gridCol w="1137920">
                  <a:extLst>
                    <a:ext uri="{9D8B030D-6E8A-4147-A177-3AD203B41FA5}">
                      <a16:colId xmlns="" xmlns:a16="http://schemas.microsoft.com/office/drawing/2014/main" val="20000"/>
                    </a:ext>
                  </a:extLst>
                </a:gridCol>
                <a:gridCol w="660400">
                  <a:extLst>
                    <a:ext uri="{9D8B030D-6E8A-4147-A177-3AD203B41FA5}">
                      <a16:colId xmlns="" xmlns:a16="http://schemas.microsoft.com/office/drawing/2014/main" val="20001"/>
                    </a:ext>
                  </a:extLst>
                </a:gridCol>
                <a:gridCol w="1005840">
                  <a:extLst>
                    <a:ext uri="{9D8B030D-6E8A-4147-A177-3AD203B41FA5}">
                      <a16:colId xmlns="" xmlns:a16="http://schemas.microsoft.com/office/drawing/2014/main" val="20002"/>
                    </a:ext>
                  </a:extLst>
                </a:gridCol>
                <a:gridCol w="883920">
                  <a:extLst>
                    <a:ext uri="{9D8B030D-6E8A-4147-A177-3AD203B41FA5}">
                      <a16:colId xmlns="" xmlns:a16="http://schemas.microsoft.com/office/drawing/2014/main" val="20003"/>
                    </a:ext>
                  </a:extLst>
                </a:gridCol>
                <a:gridCol w="883920">
                  <a:extLst>
                    <a:ext uri="{9D8B030D-6E8A-4147-A177-3AD203B41FA5}">
                      <a16:colId xmlns="" xmlns:a16="http://schemas.microsoft.com/office/drawing/2014/main" val="20004"/>
                    </a:ext>
                  </a:extLst>
                </a:gridCol>
              </a:tblGrid>
              <a:tr h="320040">
                <a:tc>
                  <a:txBody>
                    <a:bodyPr/>
                    <a:lstStyle/>
                    <a:p>
                      <a:pPr algn="ct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N=1626</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N=5172</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N=1356</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N=408</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94310">
                <a:tc>
                  <a:txBody>
                    <a:bodyPr/>
                    <a:lstStyle/>
                    <a:p>
                      <a:pPr algn="ct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0.5%</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1.9%</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6.6%</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800" b="1" dirty="0" smtClean="0"/>
                        <a:t>18.7%</a:t>
                      </a:r>
                      <a:endParaRPr lang="en-US" sz="800" b="1" dirty="0"/>
                    </a:p>
                  </a:txBody>
                  <a:tcPr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98340" name="TextBox 98339"/>
          <p:cNvSpPr txBox="1"/>
          <p:nvPr/>
        </p:nvSpPr>
        <p:spPr>
          <a:xfrm>
            <a:off x="2082800" y="1068243"/>
            <a:ext cx="1280160" cy="221599"/>
          </a:xfrm>
          <a:prstGeom prst="rect">
            <a:avLst/>
          </a:prstGeom>
          <a:noFill/>
        </p:spPr>
        <p:txBody>
          <a:bodyPr wrap="square" lIns="0" tIns="0" rIns="0" bIns="0" rtlCol="0">
            <a:spAutoFit/>
          </a:bodyPr>
          <a:lstStyle/>
          <a:p>
            <a:pPr algn="ctr">
              <a:lnSpc>
                <a:spcPct val="90000"/>
              </a:lnSpc>
            </a:pPr>
            <a:r>
              <a:rPr lang="en-US" sz="1600" b="1" dirty="0"/>
              <a:t>Cases</a:t>
            </a:r>
          </a:p>
        </p:txBody>
      </p:sp>
      <p:sp>
        <p:nvSpPr>
          <p:cNvPr id="163" name="TextBox 162"/>
          <p:cNvSpPr txBox="1"/>
          <p:nvPr/>
        </p:nvSpPr>
        <p:spPr>
          <a:xfrm>
            <a:off x="6461760" y="1068243"/>
            <a:ext cx="1280160" cy="221599"/>
          </a:xfrm>
          <a:prstGeom prst="rect">
            <a:avLst/>
          </a:prstGeom>
          <a:noFill/>
        </p:spPr>
        <p:txBody>
          <a:bodyPr wrap="square" lIns="0" tIns="0" rIns="0" bIns="0" rtlCol="0">
            <a:spAutoFit/>
          </a:bodyPr>
          <a:lstStyle/>
          <a:p>
            <a:pPr algn="ctr">
              <a:lnSpc>
                <a:spcPct val="90000"/>
              </a:lnSpc>
            </a:pPr>
            <a:r>
              <a:rPr lang="en-US" sz="1600" b="1" dirty="0"/>
              <a:t>Controls</a:t>
            </a:r>
          </a:p>
        </p:txBody>
      </p:sp>
      <p:sp>
        <p:nvSpPr>
          <p:cNvPr id="98341" name="TextBox 98340"/>
          <p:cNvSpPr txBox="1"/>
          <p:nvPr/>
        </p:nvSpPr>
        <p:spPr>
          <a:xfrm>
            <a:off x="4775200" y="1205396"/>
            <a:ext cx="436880" cy="155812"/>
          </a:xfrm>
          <a:prstGeom prst="rect">
            <a:avLst/>
          </a:prstGeom>
          <a:noFill/>
        </p:spPr>
        <p:txBody>
          <a:bodyPr wrap="square" lIns="0" tIns="0" rIns="0" bIns="0" rtlCol="0">
            <a:spAutoFit/>
          </a:bodyPr>
          <a:lstStyle/>
          <a:p>
            <a:pPr algn="ctr">
              <a:lnSpc>
                <a:spcPct val="90000"/>
              </a:lnSpc>
            </a:pPr>
            <a:r>
              <a:rPr lang="en-US" sz="1100" dirty="0"/>
              <a:t>100%</a:t>
            </a:r>
          </a:p>
        </p:txBody>
      </p:sp>
      <p:sp>
        <p:nvSpPr>
          <p:cNvPr id="165" name="TextBox 164"/>
          <p:cNvSpPr txBox="1"/>
          <p:nvPr/>
        </p:nvSpPr>
        <p:spPr>
          <a:xfrm>
            <a:off x="4775200" y="1776896"/>
            <a:ext cx="436880" cy="155812"/>
          </a:xfrm>
          <a:prstGeom prst="rect">
            <a:avLst/>
          </a:prstGeom>
          <a:noFill/>
        </p:spPr>
        <p:txBody>
          <a:bodyPr wrap="square" lIns="0" tIns="0" rIns="0" bIns="0" rtlCol="0">
            <a:spAutoFit/>
          </a:bodyPr>
          <a:lstStyle/>
          <a:p>
            <a:pPr algn="ctr">
              <a:lnSpc>
                <a:spcPct val="90000"/>
              </a:lnSpc>
            </a:pPr>
            <a:r>
              <a:rPr lang="en-US" sz="1100" dirty="0"/>
              <a:t>75%</a:t>
            </a:r>
          </a:p>
        </p:txBody>
      </p:sp>
      <p:sp>
        <p:nvSpPr>
          <p:cNvPr id="166" name="TextBox 165"/>
          <p:cNvSpPr txBox="1"/>
          <p:nvPr/>
        </p:nvSpPr>
        <p:spPr>
          <a:xfrm>
            <a:off x="4775200" y="2371256"/>
            <a:ext cx="436880" cy="155812"/>
          </a:xfrm>
          <a:prstGeom prst="rect">
            <a:avLst/>
          </a:prstGeom>
          <a:noFill/>
        </p:spPr>
        <p:txBody>
          <a:bodyPr wrap="square" lIns="0" tIns="0" rIns="0" bIns="0" rtlCol="0">
            <a:spAutoFit/>
          </a:bodyPr>
          <a:lstStyle/>
          <a:p>
            <a:pPr algn="ctr">
              <a:lnSpc>
                <a:spcPct val="90000"/>
              </a:lnSpc>
            </a:pPr>
            <a:r>
              <a:rPr lang="en-US" sz="1100" dirty="0"/>
              <a:t>50%</a:t>
            </a:r>
          </a:p>
        </p:txBody>
      </p:sp>
      <p:sp>
        <p:nvSpPr>
          <p:cNvPr id="167" name="TextBox 166"/>
          <p:cNvSpPr txBox="1"/>
          <p:nvPr/>
        </p:nvSpPr>
        <p:spPr>
          <a:xfrm>
            <a:off x="4775200" y="2965615"/>
            <a:ext cx="436880" cy="155812"/>
          </a:xfrm>
          <a:prstGeom prst="rect">
            <a:avLst/>
          </a:prstGeom>
          <a:noFill/>
        </p:spPr>
        <p:txBody>
          <a:bodyPr wrap="square" lIns="0" tIns="0" rIns="0" bIns="0" rtlCol="0">
            <a:spAutoFit/>
          </a:bodyPr>
          <a:lstStyle/>
          <a:p>
            <a:pPr algn="ctr">
              <a:lnSpc>
                <a:spcPct val="90000"/>
              </a:lnSpc>
            </a:pPr>
            <a:r>
              <a:rPr lang="en-US" sz="1100" dirty="0"/>
              <a:t>25%</a:t>
            </a:r>
          </a:p>
        </p:txBody>
      </p:sp>
      <p:sp>
        <p:nvSpPr>
          <p:cNvPr id="168" name="TextBox 167"/>
          <p:cNvSpPr txBox="1"/>
          <p:nvPr/>
        </p:nvSpPr>
        <p:spPr>
          <a:xfrm>
            <a:off x="4775200" y="3521876"/>
            <a:ext cx="436880" cy="155812"/>
          </a:xfrm>
          <a:prstGeom prst="rect">
            <a:avLst/>
          </a:prstGeom>
          <a:noFill/>
        </p:spPr>
        <p:txBody>
          <a:bodyPr wrap="square" lIns="0" tIns="0" rIns="0" bIns="0" rtlCol="0">
            <a:spAutoFit/>
          </a:bodyPr>
          <a:lstStyle/>
          <a:p>
            <a:pPr algn="ctr">
              <a:lnSpc>
                <a:spcPct val="90000"/>
              </a:lnSpc>
            </a:pPr>
            <a:r>
              <a:rPr lang="en-US" sz="1100" dirty="0"/>
              <a:t>0%</a:t>
            </a:r>
          </a:p>
        </p:txBody>
      </p:sp>
      <p:sp>
        <p:nvSpPr>
          <p:cNvPr id="169" name="object 137"/>
          <p:cNvSpPr/>
          <p:nvPr/>
        </p:nvSpPr>
        <p:spPr>
          <a:xfrm>
            <a:off x="5228908" y="3587354"/>
            <a:ext cx="3695700" cy="0"/>
          </a:xfrm>
          <a:custGeom>
            <a:avLst/>
            <a:gdLst/>
            <a:ahLst/>
            <a:cxnLst/>
            <a:rect l="l" t="t" r="r" b="b"/>
            <a:pathLst>
              <a:path w="3695700">
                <a:moveTo>
                  <a:pt x="0" y="0"/>
                </a:moveTo>
                <a:lnTo>
                  <a:pt x="3695700" y="0"/>
                </a:lnTo>
              </a:path>
            </a:pathLst>
          </a:custGeom>
          <a:ln w="12192">
            <a:solidFill>
              <a:srgbClr val="000000"/>
            </a:solidFill>
          </a:ln>
        </p:spPr>
        <p:txBody>
          <a:bodyPr lIns="0" tIns="0" rIns="0" bIns="0"/>
          <a:lstStyle/>
          <a:p>
            <a:pPr>
              <a:defRPr/>
            </a:pPr>
            <a:endParaRPr b="0">
              <a:solidFill>
                <a:prstClr val="black"/>
              </a:solidFill>
              <a:latin typeface="Calibri"/>
              <a:ea typeface="+mn-ea"/>
            </a:endParaRPr>
          </a:p>
        </p:txBody>
      </p:sp>
      <p:sp>
        <p:nvSpPr>
          <p:cNvPr id="170" name="object 125"/>
          <p:cNvSpPr txBox="1"/>
          <p:nvPr/>
        </p:nvSpPr>
        <p:spPr>
          <a:xfrm>
            <a:off x="4192588" y="2003589"/>
            <a:ext cx="228600" cy="126958"/>
          </a:xfrm>
          <a:prstGeom prst="rect">
            <a:avLst/>
          </a:prstGeom>
        </p:spPr>
        <p:txBody>
          <a:bodyPr lIns="0" tIns="0" rIns="0" bIns="0">
            <a:spAutoFit/>
          </a:bodyPr>
          <a:lstStyle/>
          <a:p>
            <a:pPr marL="12700">
              <a:defRPr/>
            </a:pPr>
            <a:r>
              <a:rPr lang="en-US" sz="800" spc="-5" dirty="0">
                <a:solidFill>
                  <a:srgbClr val="FFFFFF"/>
                </a:solidFill>
                <a:latin typeface="Arial"/>
                <a:cs typeface="Arial"/>
              </a:rPr>
              <a:t>29%</a:t>
            </a:r>
            <a:endParaRPr sz="800" dirty="0">
              <a:solidFill>
                <a:prstClr val="black"/>
              </a:solidFill>
              <a:latin typeface="Arial"/>
              <a:cs typeface="Arial"/>
            </a:endParaRPr>
          </a:p>
        </p:txBody>
      </p:sp>
      <p:sp>
        <p:nvSpPr>
          <p:cNvPr id="171" name="object 125"/>
          <p:cNvSpPr txBox="1"/>
          <p:nvPr/>
        </p:nvSpPr>
        <p:spPr>
          <a:xfrm>
            <a:off x="4192588" y="2735109"/>
            <a:ext cx="228600" cy="126958"/>
          </a:xfrm>
          <a:prstGeom prst="rect">
            <a:avLst/>
          </a:prstGeom>
        </p:spPr>
        <p:txBody>
          <a:bodyPr lIns="0" tIns="0" rIns="0" bIns="0">
            <a:spAutoFit/>
          </a:bodyPr>
          <a:lstStyle/>
          <a:p>
            <a:pPr marL="12700">
              <a:defRPr/>
            </a:pPr>
            <a:r>
              <a:rPr lang="en-US" sz="800" spc="-5" dirty="0">
                <a:latin typeface="Arial"/>
                <a:cs typeface="Arial"/>
              </a:rPr>
              <a:t>31</a:t>
            </a:r>
            <a:r>
              <a:rPr sz="800" spc="-5" dirty="0">
                <a:latin typeface="Arial"/>
                <a:cs typeface="Arial"/>
              </a:rPr>
              <a:t>%</a:t>
            </a:r>
            <a:endParaRPr sz="800" dirty="0">
              <a:latin typeface="Arial"/>
              <a:cs typeface="Arial"/>
            </a:endParaRPr>
          </a:p>
        </p:txBody>
      </p:sp>
      <p:sp>
        <p:nvSpPr>
          <p:cNvPr id="172" name="object 73"/>
          <p:cNvSpPr txBox="1"/>
          <p:nvPr/>
        </p:nvSpPr>
        <p:spPr>
          <a:xfrm>
            <a:off x="7377113" y="2802228"/>
            <a:ext cx="228600" cy="126958"/>
          </a:xfrm>
          <a:prstGeom prst="rect">
            <a:avLst/>
          </a:prstGeom>
        </p:spPr>
        <p:txBody>
          <a:bodyPr lIns="0" tIns="0" rIns="0" bIns="0">
            <a:spAutoFit/>
          </a:bodyPr>
          <a:lstStyle/>
          <a:p>
            <a:pPr marL="12700">
              <a:defRPr/>
            </a:pPr>
            <a:r>
              <a:rPr lang="en-US" sz="800" spc="-5" dirty="0">
                <a:solidFill>
                  <a:prstClr val="black"/>
                </a:solidFill>
                <a:latin typeface="Arial"/>
                <a:cs typeface="Arial"/>
              </a:rPr>
              <a:t>65</a:t>
            </a:r>
            <a:r>
              <a:rPr sz="800" spc="-5" dirty="0">
                <a:solidFill>
                  <a:prstClr val="black"/>
                </a:solidFill>
                <a:latin typeface="Arial"/>
                <a:cs typeface="Arial"/>
              </a:rPr>
              <a:t>%</a:t>
            </a:r>
            <a:endParaRPr sz="800" dirty="0">
              <a:solidFill>
                <a:prstClr val="black"/>
              </a:solidFill>
              <a:latin typeface="Arial"/>
              <a:cs typeface="Arial"/>
            </a:endParaRPr>
          </a:p>
        </p:txBody>
      </p:sp>
    </p:spTree>
    <p:extLst>
      <p:ext uri="{BB962C8B-B14F-4D97-AF65-F5344CB8AC3E}">
        <p14:creationId xmlns:p14="http://schemas.microsoft.com/office/powerpoint/2010/main" val="357158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Geriatric PLWH (GEPPO)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516383"/>
            <a:ext cx="3932238" cy="2739389"/>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8865" y="1283203"/>
            <a:ext cx="3932237" cy="1592101"/>
          </a:xfrm>
        </p:spPr>
      </p:pic>
      <p:sp>
        <p:nvSpPr>
          <p:cNvPr id="4" name="Footer Placeholder 3"/>
          <p:cNvSpPr>
            <a:spLocks noGrp="1"/>
          </p:cNvSpPr>
          <p:nvPr>
            <p:ph type="ftr" sz="quarter" idx="11"/>
          </p:nvPr>
        </p:nvSpPr>
        <p:spPr>
          <a:xfrm>
            <a:off x="5993476" y="4961183"/>
            <a:ext cx="3048000" cy="123444"/>
          </a:xfrm>
        </p:spPr>
        <p:txBody>
          <a:bodyPr/>
          <a:lstStyle/>
          <a:p>
            <a:pPr algn="r"/>
            <a:r>
              <a:rPr lang="en-US" sz="1000" dirty="0">
                <a:solidFill>
                  <a:prstClr val="black"/>
                </a:solidFill>
              </a:rPr>
              <a:t>Guaraldi G BMC </a:t>
            </a:r>
            <a:r>
              <a:rPr lang="en-US" sz="1000" dirty="0" err="1">
                <a:solidFill>
                  <a:prstClr val="black"/>
                </a:solidFill>
              </a:rPr>
              <a:t>Geriatr</a:t>
            </a:r>
            <a:r>
              <a:rPr lang="en-US" sz="1000" dirty="0">
                <a:solidFill>
                  <a:prstClr val="black"/>
                </a:solidFill>
              </a:rPr>
              <a:t> 2018</a:t>
            </a:r>
          </a:p>
        </p:txBody>
      </p:sp>
      <p:pic>
        <p:nvPicPr>
          <p:cNvPr id="16" name="Content Placeholder 1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988299" y="3059206"/>
            <a:ext cx="3705225" cy="1657350"/>
          </a:xfrm>
        </p:spPr>
      </p:pic>
    </p:spTree>
    <p:extLst>
      <p:ext uri="{BB962C8B-B14F-4D97-AF65-F5344CB8AC3E}">
        <p14:creationId xmlns:p14="http://schemas.microsoft.com/office/powerpoint/2010/main" val="402237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Inflamm</a:t>
            </a:r>
            <a:r>
              <a:rPr lang="en-US" dirty="0" smtClean="0"/>
              <a:t>-Aging”</a:t>
            </a:r>
            <a:endParaRPr lang="en-US" dirty="0"/>
          </a:p>
        </p:txBody>
      </p:sp>
      <p:sp>
        <p:nvSpPr>
          <p:cNvPr id="4" name="Slide Number Placeholder 3"/>
          <p:cNvSpPr>
            <a:spLocks noGrp="1"/>
          </p:cNvSpPr>
          <p:nvPr>
            <p:ph type="sldNum" sz="quarter" idx="12"/>
          </p:nvPr>
        </p:nvSpPr>
        <p:spPr/>
        <p:txBody>
          <a:bodyPr/>
          <a:lstStyle/>
          <a:p>
            <a:fld id="{94BD5F9E-BC76-487B-A2BC-019AD28A14BF}" type="slidenum">
              <a:rPr lang="en-US" smtClean="0"/>
              <a:pPr/>
              <a:t>19</a:t>
            </a:fld>
            <a:endParaRPr lang="en-US"/>
          </a:p>
        </p:txBody>
      </p:sp>
      <p:pic>
        <p:nvPicPr>
          <p:cNvPr id="1026" name="Picture 2" descr="Fig-2-Inflamm-ageing-cytokine-network-and-age-related-diseases-Cytokines-mainly.png (850×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887" y="1006861"/>
            <a:ext cx="6780954" cy="4120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77081" y="2996604"/>
            <a:ext cx="716543" cy="166199"/>
          </a:xfrm>
          <a:prstGeom prst="rect">
            <a:avLst/>
          </a:prstGeom>
          <a:solidFill>
            <a:schemeClr val="bg1"/>
          </a:solidFill>
        </p:spPr>
        <p:txBody>
          <a:bodyPr wrap="none" lIns="0" tIns="0" rIns="0" bIns="0" rtlCol="0">
            <a:spAutoFit/>
          </a:bodyPr>
          <a:lstStyle/>
          <a:p>
            <a:pPr>
              <a:lnSpc>
                <a:spcPct val="90000"/>
              </a:lnSpc>
            </a:pPr>
            <a:r>
              <a:rPr lang="en-US" sz="1200" b="1" dirty="0"/>
              <a:t>ANAEMIA</a:t>
            </a:r>
          </a:p>
        </p:txBody>
      </p:sp>
      <p:sp>
        <p:nvSpPr>
          <p:cNvPr id="8" name="TextBox 7"/>
          <p:cNvSpPr txBox="1"/>
          <p:nvPr/>
        </p:nvSpPr>
        <p:spPr>
          <a:xfrm>
            <a:off x="1234892" y="3035649"/>
            <a:ext cx="811119" cy="166199"/>
          </a:xfrm>
          <a:prstGeom prst="rect">
            <a:avLst/>
          </a:prstGeom>
          <a:solidFill>
            <a:schemeClr val="bg1"/>
          </a:solidFill>
        </p:spPr>
        <p:txBody>
          <a:bodyPr wrap="none" lIns="0" tIns="0" rIns="0" bIns="0" rtlCol="0">
            <a:spAutoFit/>
          </a:bodyPr>
          <a:lstStyle/>
          <a:p>
            <a:pPr>
              <a:lnSpc>
                <a:spcPct val="90000"/>
              </a:lnSpc>
            </a:pPr>
            <a:r>
              <a:rPr lang="en-US" sz="1200" b="1" dirty="0"/>
              <a:t>ANOREXIA</a:t>
            </a:r>
          </a:p>
        </p:txBody>
      </p:sp>
      <p:sp>
        <p:nvSpPr>
          <p:cNvPr id="7" name="TextBox 6"/>
          <p:cNvSpPr txBox="1"/>
          <p:nvPr/>
        </p:nvSpPr>
        <p:spPr>
          <a:xfrm>
            <a:off x="3856473" y="3004488"/>
            <a:ext cx="1504018" cy="197362"/>
          </a:xfrm>
          <a:prstGeom prst="rect">
            <a:avLst/>
          </a:prstGeom>
          <a:solidFill>
            <a:srgbClr val="FFFF00"/>
          </a:solidFill>
        </p:spPr>
        <p:txBody>
          <a:bodyPr wrap="none" lIns="0" tIns="0" rIns="0" bIns="0" rtlCol="0">
            <a:spAutoFit/>
          </a:bodyPr>
          <a:lstStyle/>
          <a:p>
            <a:pPr>
              <a:lnSpc>
                <a:spcPct val="90000"/>
              </a:lnSpc>
            </a:pPr>
            <a:r>
              <a:rPr lang="en-US" sz="1400" b="1" dirty="0">
                <a:solidFill>
                  <a:schemeClr val="tx2"/>
                </a:solidFill>
              </a:rPr>
              <a:t>INFLAMM-AGING</a:t>
            </a:r>
          </a:p>
        </p:txBody>
      </p:sp>
      <p:sp>
        <p:nvSpPr>
          <p:cNvPr id="11" name="TextBox 10"/>
          <p:cNvSpPr txBox="1"/>
          <p:nvPr/>
        </p:nvSpPr>
        <p:spPr>
          <a:xfrm>
            <a:off x="930089" y="3991731"/>
            <a:ext cx="1877565" cy="332399"/>
          </a:xfrm>
          <a:prstGeom prst="rect">
            <a:avLst/>
          </a:prstGeom>
          <a:solidFill>
            <a:schemeClr val="bg1"/>
          </a:solidFill>
        </p:spPr>
        <p:txBody>
          <a:bodyPr wrap="none" lIns="0" tIns="0" rIns="0" bIns="0" rtlCol="0">
            <a:spAutoFit/>
          </a:bodyPr>
          <a:lstStyle/>
          <a:p>
            <a:pPr algn="ctr">
              <a:lnSpc>
                <a:spcPct val="90000"/>
              </a:lnSpc>
            </a:pPr>
            <a:r>
              <a:rPr lang="en-US" sz="1200" b="1" dirty="0"/>
              <a:t>AUTOIMMUNE DISEASES</a:t>
            </a:r>
          </a:p>
          <a:p>
            <a:pPr algn="ctr">
              <a:lnSpc>
                <a:spcPct val="90000"/>
              </a:lnSpc>
            </a:pPr>
            <a:r>
              <a:rPr lang="en-US" sz="1200" b="1" dirty="0"/>
              <a:t>Rheumatoid Arthritis</a:t>
            </a:r>
          </a:p>
        </p:txBody>
      </p:sp>
      <p:sp>
        <p:nvSpPr>
          <p:cNvPr id="13" name="TextBox 12"/>
          <p:cNvSpPr txBox="1"/>
          <p:nvPr/>
        </p:nvSpPr>
        <p:spPr>
          <a:xfrm>
            <a:off x="2328233" y="4621222"/>
            <a:ext cx="1242327" cy="332399"/>
          </a:xfrm>
          <a:prstGeom prst="rect">
            <a:avLst/>
          </a:prstGeom>
          <a:solidFill>
            <a:schemeClr val="bg1"/>
          </a:solidFill>
        </p:spPr>
        <p:txBody>
          <a:bodyPr wrap="none" lIns="0" tIns="0" rIns="0" bIns="0" rtlCol="0">
            <a:spAutoFit/>
          </a:bodyPr>
          <a:lstStyle/>
          <a:p>
            <a:pPr algn="ctr">
              <a:lnSpc>
                <a:spcPct val="90000"/>
              </a:lnSpc>
            </a:pPr>
            <a:r>
              <a:rPr lang="en-US" sz="1200" b="1" dirty="0"/>
              <a:t>OSTEOPOROSIS</a:t>
            </a:r>
          </a:p>
          <a:p>
            <a:pPr algn="ctr">
              <a:lnSpc>
                <a:spcPct val="90000"/>
              </a:lnSpc>
            </a:pPr>
            <a:r>
              <a:rPr lang="en-US" sz="1200" b="1" dirty="0"/>
              <a:t>ARTHROSIS</a:t>
            </a:r>
          </a:p>
        </p:txBody>
      </p:sp>
      <p:sp>
        <p:nvSpPr>
          <p:cNvPr id="14" name="TextBox 13"/>
          <p:cNvSpPr txBox="1"/>
          <p:nvPr/>
        </p:nvSpPr>
        <p:spPr>
          <a:xfrm>
            <a:off x="4189824" y="4880080"/>
            <a:ext cx="1024318" cy="332399"/>
          </a:xfrm>
          <a:prstGeom prst="rect">
            <a:avLst/>
          </a:prstGeom>
          <a:solidFill>
            <a:schemeClr val="bg1"/>
          </a:solidFill>
        </p:spPr>
        <p:txBody>
          <a:bodyPr wrap="none" lIns="0" tIns="0" rIns="0" bIns="0" rtlCol="0">
            <a:spAutoFit/>
          </a:bodyPr>
          <a:lstStyle/>
          <a:p>
            <a:pPr algn="ctr">
              <a:lnSpc>
                <a:spcPct val="90000"/>
              </a:lnSpc>
            </a:pPr>
            <a:r>
              <a:rPr lang="en-US" sz="1200" b="1" dirty="0"/>
              <a:t>SARCOPENIA</a:t>
            </a:r>
          </a:p>
          <a:p>
            <a:pPr algn="ctr">
              <a:lnSpc>
                <a:spcPct val="90000"/>
              </a:lnSpc>
            </a:pPr>
            <a:r>
              <a:rPr lang="en-US" sz="1200" b="1" dirty="0"/>
              <a:t>DISABILITY</a:t>
            </a:r>
          </a:p>
        </p:txBody>
      </p:sp>
      <p:sp>
        <p:nvSpPr>
          <p:cNvPr id="15" name="TextBox 14"/>
          <p:cNvSpPr txBox="1"/>
          <p:nvPr/>
        </p:nvSpPr>
        <p:spPr>
          <a:xfrm>
            <a:off x="5258012" y="4660147"/>
            <a:ext cx="1505220" cy="332399"/>
          </a:xfrm>
          <a:prstGeom prst="rect">
            <a:avLst/>
          </a:prstGeom>
          <a:solidFill>
            <a:schemeClr val="bg1"/>
          </a:solidFill>
        </p:spPr>
        <p:txBody>
          <a:bodyPr wrap="none" lIns="0" tIns="0" rIns="0" bIns="0" rtlCol="0">
            <a:spAutoFit/>
          </a:bodyPr>
          <a:lstStyle/>
          <a:p>
            <a:pPr algn="ctr">
              <a:lnSpc>
                <a:spcPct val="90000"/>
              </a:lnSpc>
            </a:pPr>
            <a:r>
              <a:rPr lang="en-US" sz="1200" b="1" dirty="0"/>
              <a:t>THROMBOEMBOLIC</a:t>
            </a:r>
          </a:p>
          <a:p>
            <a:pPr algn="ctr">
              <a:lnSpc>
                <a:spcPct val="90000"/>
              </a:lnSpc>
            </a:pPr>
            <a:r>
              <a:rPr lang="en-US" sz="1200" b="1" dirty="0"/>
              <a:t>MANIFESTATIONS</a:t>
            </a:r>
          </a:p>
        </p:txBody>
      </p:sp>
      <p:sp>
        <p:nvSpPr>
          <p:cNvPr id="16" name="TextBox 15"/>
          <p:cNvSpPr txBox="1"/>
          <p:nvPr/>
        </p:nvSpPr>
        <p:spPr>
          <a:xfrm>
            <a:off x="3938250" y="1035457"/>
            <a:ext cx="1527469" cy="166199"/>
          </a:xfrm>
          <a:prstGeom prst="rect">
            <a:avLst/>
          </a:prstGeom>
          <a:solidFill>
            <a:schemeClr val="bg1"/>
          </a:solidFill>
        </p:spPr>
        <p:txBody>
          <a:bodyPr wrap="none" lIns="0" tIns="0" rIns="0" bIns="0" rtlCol="0">
            <a:spAutoFit/>
          </a:bodyPr>
          <a:lstStyle/>
          <a:p>
            <a:pPr>
              <a:lnSpc>
                <a:spcPct val="90000"/>
              </a:lnSpc>
            </a:pPr>
            <a:r>
              <a:rPr lang="en-US" sz="1200" b="1" dirty="0"/>
              <a:t>ATHEROSCLEROSIS</a:t>
            </a:r>
          </a:p>
        </p:txBody>
      </p:sp>
      <p:sp>
        <p:nvSpPr>
          <p:cNvPr id="17" name="TextBox 16"/>
          <p:cNvSpPr txBox="1"/>
          <p:nvPr/>
        </p:nvSpPr>
        <p:spPr>
          <a:xfrm>
            <a:off x="901953" y="1926309"/>
            <a:ext cx="1638077" cy="332399"/>
          </a:xfrm>
          <a:prstGeom prst="rect">
            <a:avLst/>
          </a:prstGeom>
          <a:solidFill>
            <a:schemeClr val="bg1"/>
          </a:solidFill>
        </p:spPr>
        <p:txBody>
          <a:bodyPr wrap="none" lIns="0" tIns="0" rIns="0" bIns="0" rtlCol="0">
            <a:spAutoFit/>
          </a:bodyPr>
          <a:lstStyle/>
          <a:p>
            <a:pPr algn="ctr">
              <a:lnSpc>
                <a:spcPct val="90000"/>
              </a:lnSpc>
            </a:pPr>
            <a:r>
              <a:rPr lang="en-US" sz="1200" b="1" dirty="0"/>
              <a:t>INSULIN RESISTANCE</a:t>
            </a:r>
          </a:p>
          <a:p>
            <a:pPr algn="ctr">
              <a:lnSpc>
                <a:spcPct val="90000"/>
              </a:lnSpc>
            </a:pPr>
            <a:r>
              <a:rPr lang="en-US" sz="1200" b="1" dirty="0"/>
              <a:t>TYPE 2 DIABETES</a:t>
            </a:r>
          </a:p>
        </p:txBody>
      </p:sp>
      <p:sp>
        <p:nvSpPr>
          <p:cNvPr id="18" name="TextBox 17"/>
          <p:cNvSpPr txBox="1"/>
          <p:nvPr/>
        </p:nvSpPr>
        <p:spPr>
          <a:xfrm>
            <a:off x="2124071" y="1150921"/>
            <a:ext cx="1650645" cy="332399"/>
          </a:xfrm>
          <a:prstGeom prst="rect">
            <a:avLst/>
          </a:prstGeom>
          <a:solidFill>
            <a:schemeClr val="bg1"/>
          </a:solidFill>
        </p:spPr>
        <p:txBody>
          <a:bodyPr wrap="none" lIns="0" tIns="0" rIns="0" bIns="0" rtlCol="0">
            <a:spAutoFit/>
          </a:bodyPr>
          <a:lstStyle/>
          <a:p>
            <a:pPr algn="ctr">
              <a:lnSpc>
                <a:spcPct val="90000"/>
              </a:lnSpc>
            </a:pPr>
            <a:r>
              <a:rPr lang="en-US" sz="1200" b="1" dirty="0"/>
              <a:t>ALZHEIMER’ DISEASE</a:t>
            </a:r>
          </a:p>
          <a:p>
            <a:pPr algn="ctr">
              <a:lnSpc>
                <a:spcPct val="90000"/>
              </a:lnSpc>
            </a:pPr>
            <a:r>
              <a:rPr lang="en-US" sz="1200" b="1" dirty="0"/>
              <a:t>DEMENTIA</a:t>
            </a:r>
          </a:p>
        </p:txBody>
      </p:sp>
      <p:sp>
        <p:nvSpPr>
          <p:cNvPr id="19" name="TextBox 18"/>
          <p:cNvSpPr txBox="1"/>
          <p:nvPr/>
        </p:nvSpPr>
        <p:spPr>
          <a:xfrm>
            <a:off x="6220370" y="2017138"/>
            <a:ext cx="2429961" cy="166199"/>
          </a:xfrm>
          <a:prstGeom prst="rect">
            <a:avLst/>
          </a:prstGeom>
          <a:solidFill>
            <a:schemeClr val="bg1"/>
          </a:solidFill>
        </p:spPr>
        <p:txBody>
          <a:bodyPr wrap="none" lIns="0" tIns="0" rIns="0" bIns="0" rtlCol="0">
            <a:spAutoFit/>
          </a:bodyPr>
          <a:lstStyle/>
          <a:p>
            <a:pPr algn="ctr">
              <a:lnSpc>
                <a:spcPct val="90000"/>
              </a:lnSpc>
            </a:pPr>
            <a:r>
              <a:rPr lang="en-US" sz="1200" b="1" dirty="0"/>
              <a:t>CEREBROVASCULAR DISEASES</a:t>
            </a:r>
          </a:p>
        </p:txBody>
      </p:sp>
      <p:sp>
        <p:nvSpPr>
          <p:cNvPr id="21" name="TextBox 20"/>
          <p:cNvSpPr txBox="1"/>
          <p:nvPr/>
        </p:nvSpPr>
        <p:spPr>
          <a:xfrm>
            <a:off x="6600533" y="2157346"/>
            <a:ext cx="2049792" cy="332399"/>
          </a:xfrm>
          <a:prstGeom prst="rect">
            <a:avLst/>
          </a:prstGeom>
          <a:solidFill>
            <a:schemeClr val="bg1"/>
          </a:solidFill>
        </p:spPr>
        <p:txBody>
          <a:bodyPr wrap="none" lIns="0" tIns="0" rIns="0" bIns="0" rtlCol="0">
            <a:spAutoFit/>
          </a:bodyPr>
          <a:lstStyle/>
          <a:p>
            <a:pPr algn="ctr">
              <a:lnSpc>
                <a:spcPct val="90000"/>
              </a:lnSpc>
            </a:pPr>
            <a:r>
              <a:rPr lang="en-US" sz="1200" b="1" dirty="0"/>
              <a:t>Transient Cerebral Ischemia</a:t>
            </a:r>
          </a:p>
          <a:p>
            <a:pPr algn="ctr">
              <a:lnSpc>
                <a:spcPct val="90000"/>
              </a:lnSpc>
            </a:pPr>
            <a:r>
              <a:rPr lang="en-US" sz="1200" b="1" dirty="0"/>
              <a:t>Stroke</a:t>
            </a:r>
          </a:p>
        </p:txBody>
      </p:sp>
      <p:sp>
        <p:nvSpPr>
          <p:cNvPr id="22" name="TextBox 21"/>
          <p:cNvSpPr txBox="1"/>
          <p:nvPr/>
        </p:nvSpPr>
        <p:spPr>
          <a:xfrm>
            <a:off x="6108767" y="3966323"/>
            <a:ext cx="2562753" cy="664797"/>
          </a:xfrm>
          <a:prstGeom prst="rect">
            <a:avLst/>
          </a:prstGeom>
          <a:solidFill>
            <a:schemeClr val="bg1"/>
          </a:solidFill>
        </p:spPr>
        <p:txBody>
          <a:bodyPr wrap="none" lIns="0" tIns="0" rIns="0" bIns="0" rtlCol="0">
            <a:spAutoFit/>
          </a:bodyPr>
          <a:lstStyle/>
          <a:p>
            <a:pPr algn="ctr">
              <a:lnSpc>
                <a:spcPct val="90000"/>
              </a:lnSpc>
            </a:pPr>
            <a:r>
              <a:rPr lang="en-US" sz="1200" b="1" dirty="0"/>
              <a:t>CHRONIC PULMONARY DISEASES</a:t>
            </a:r>
          </a:p>
          <a:p>
            <a:pPr algn="ctr">
              <a:lnSpc>
                <a:spcPct val="90000"/>
              </a:lnSpc>
            </a:pPr>
            <a:r>
              <a:rPr lang="en-US" sz="1200" b="1" dirty="0"/>
              <a:t>Chronic Bronchitis</a:t>
            </a:r>
          </a:p>
          <a:p>
            <a:pPr algn="ctr">
              <a:lnSpc>
                <a:spcPct val="90000"/>
              </a:lnSpc>
            </a:pPr>
            <a:r>
              <a:rPr lang="en-US" sz="1200" b="1" dirty="0"/>
              <a:t>Asthma</a:t>
            </a:r>
          </a:p>
          <a:p>
            <a:pPr algn="ctr">
              <a:lnSpc>
                <a:spcPct val="90000"/>
              </a:lnSpc>
            </a:pPr>
            <a:r>
              <a:rPr lang="en-US" sz="1200" b="1" dirty="0"/>
              <a:t>Emphysema</a:t>
            </a:r>
          </a:p>
        </p:txBody>
      </p:sp>
      <p:sp>
        <p:nvSpPr>
          <p:cNvPr id="23" name="TextBox 22"/>
          <p:cNvSpPr txBox="1"/>
          <p:nvPr/>
        </p:nvSpPr>
        <p:spPr>
          <a:xfrm>
            <a:off x="5801596" y="1150919"/>
            <a:ext cx="2283830" cy="664797"/>
          </a:xfrm>
          <a:prstGeom prst="rect">
            <a:avLst/>
          </a:prstGeom>
          <a:solidFill>
            <a:schemeClr val="bg1"/>
          </a:solidFill>
        </p:spPr>
        <p:txBody>
          <a:bodyPr wrap="none" lIns="0" tIns="0" rIns="0" bIns="0" rtlCol="0">
            <a:spAutoFit/>
          </a:bodyPr>
          <a:lstStyle/>
          <a:p>
            <a:pPr algn="ctr">
              <a:lnSpc>
                <a:spcPct val="90000"/>
              </a:lnSpc>
            </a:pPr>
            <a:r>
              <a:rPr lang="en-US" sz="1200" b="1" dirty="0"/>
              <a:t>CONGESTIVE HEART FAILURE</a:t>
            </a:r>
          </a:p>
          <a:p>
            <a:pPr algn="ctr">
              <a:lnSpc>
                <a:spcPct val="90000"/>
              </a:lnSpc>
            </a:pPr>
            <a:r>
              <a:rPr lang="en-US" sz="1200" b="1" dirty="0"/>
              <a:t>ISCHEMIC HEART DISEASES:</a:t>
            </a:r>
          </a:p>
          <a:p>
            <a:pPr algn="ctr">
              <a:lnSpc>
                <a:spcPct val="90000"/>
              </a:lnSpc>
            </a:pPr>
            <a:r>
              <a:rPr lang="en-US" sz="1200" b="1" dirty="0"/>
              <a:t>Angina Pectoris</a:t>
            </a:r>
          </a:p>
          <a:p>
            <a:pPr algn="ctr">
              <a:lnSpc>
                <a:spcPct val="90000"/>
              </a:lnSpc>
            </a:pPr>
            <a:r>
              <a:rPr lang="en-US" sz="1200" b="1" dirty="0"/>
              <a:t>Myocardial Infarction</a:t>
            </a:r>
          </a:p>
        </p:txBody>
      </p:sp>
      <p:sp>
        <p:nvSpPr>
          <p:cNvPr id="24" name="TextBox 23"/>
          <p:cNvSpPr txBox="1"/>
          <p:nvPr/>
        </p:nvSpPr>
        <p:spPr>
          <a:xfrm>
            <a:off x="53759" y="4921628"/>
            <a:ext cx="8272130" cy="276999"/>
          </a:xfrm>
          <a:prstGeom prst="rect">
            <a:avLst/>
          </a:prstGeom>
          <a:noFill/>
        </p:spPr>
        <p:txBody>
          <a:bodyPr wrap="square" lIns="0" tIns="0" rIns="0" bIns="0" rtlCol="0">
            <a:spAutoFit/>
          </a:bodyPr>
          <a:lstStyle/>
          <a:p>
            <a:pPr>
              <a:lnSpc>
                <a:spcPct val="90000"/>
              </a:lnSpc>
            </a:pPr>
            <a:r>
              <a:rPr lang="en-US" sz="1000" dirty="0" err="1"/>
              <a:t>Franceschi_Inflamm</a:t>
            </a:r>
            <a:r>
              <a:rPr lang="en-US" sz="1000" dirty="0"/>
              <a:t>-aging An Evolutionary perspective</a:t>
            </a:r>
          </a:p>
          <a:p>
            <a:pPr>
              <a:lnSpc>
                <a:spcPct val="90000"/>
              </a:lnSpc>
            </a:pPr>
            <a:r>
              <a:rPr lang="en-US" sz="1000" dirty="0"/>
              <a:t>on </a:t>
            </a:r>
            <a:r>
              <a:rPr lang="en-US" sz="1000" dirty="0" err="1"/>
              <a:t>immunosenescence</a:t>
            </a:r>
            <a:r>
              <a:rPr lang="en-US" sz="1000" dirty="0"/>
              <a:t>_</a:t>
            </a:r>
            <a:r>
              <a:rPr lang="es-ES" sz="1000" dirty="0"/>
              <a:t>Ann N Y </a:t>
            </a:r>
            <a:r>
              <a:rPr lang="es-ES" sz="1000" dirty="0" err="1"/>
              <a:t>Acad</a:t>
            </a:r>
            <a:r>
              <a:rPr lang="es-ES" sz="1000" dirty="0"/>
              <a:t> </a:t>
            </a:r>
            <a:r>
              <a:rPr lang="es-ES" sz="1000" dirty="0" err="1"/>
              <a:t>Sci</a:t>
            </a:r>
            <a:r>
              <a:rPr lang="es-ES" sz="1000" dirty="0"/>
              <a:t>. 2000;908:244-54</a:t>
            </a:r>
            <a:endParaRPr lang="en-US" sz="1000" dirty="0"/>
          </a:p>
        </p:txBody>
      </p:sp>
    </p:spTree>
    <p:extLst>
      <p:ext uri="{BB962C8B-B14F-4D97-AF65-F5344CB8AC3E}">
        <p14:creationId xmlns:p14="http://schemas.microsoft.com/office/powerpoint/2010/main" val="217241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dirty="0"/>
              <a:t>Advisory Board for </a:t>
            </a:r>
            <a:r>
              <a:rPr lang="en-US" dirty="0" smtClean="0"/>
              <a:t>Janssen</a:t>
            </a:r>
            <a:r>
              <a:rPr lang="en-US" dirty="0"/>
              <a:t>, Merck, </a:t>
            </a:r>
            <a:r>
              <a:rPr lang="en-US" dirty="0" err="1"/>
              <a:t>Viiv</a:t>
            </a:r>
            <a:endParaRPr lang="en-US" dirty="0"/>
          </a:p>
          <a:p>
            <a:r>
              <a:rPr lang="en-US" dirty="0" smtClean="0"/>
              <a:t>Institutional Support</a:t>
            </a:r>
            <a:r>
              <a:rPr lang="en-US" dirty="0"/>
              <a:t>: </a:t>
            </a:r>
            <a:r>
              <a:rPr lang="en-US" dirty="0" smtClean="0"/>
              <a:t>Frontier Technologies, Gilead Sciences, Shionogi and </a:t>
            </a:r>
            <a:r>
              <a:rPr lang="en-US" dirty="0" err="1"/>
              <a:t>Viiv</a:t>
            </a:r>
            <a:r>
              <a:rPr lang="en-US" dirty="0"/>
              <a:t> </a:t>
            </a:r>
            <a:r>
              <a:rPr lang="en-US" dirty="0" smtClean="0"/>
              <a:t>Healthcare/GlaxoSmithKline</a:t>
            </a:r>
          </a:p>
          <a:p>
            <a:pPr marL="0" indent="0">
              <a:buNone/>
            </a:pPr>
            <a:endParaRPr lang="en-US" dirty="0"/>
          </a:p>
          <a:p>
            <a:r>
              <a:rPr lang="en-US" dirty="0" smtClean="0"/>
              <a:t>No off-label product will be discussed</a:t>
            </a:r>
            <a:endParaRPr lang="en-US" dirty="0"/>
          </a:p>
          <a:p>
            <a:endParaRPr lang="en-US" dirty="0"/>
          </a:p>
        </p:txBody>
      </p:sp>
    </p:spTree>
    <p:extLst>
      <p:ext uri="{BB962C8B-B14F-4D97-AF65-F5344CB8AC3E}">
        <p14:creationId xmlns:p14="http://schemas.microsoft.com/office/powerpoint/2010/main" val="2542679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Immunological and clinical manifestations shared by PWH and healthy elderly</a:t>
            </a:r>
            <a:endParaRPr lang="en-AU" dirty="0"/>
          </a:p>
        </p:txBody>
      </p:sp>
      <p:sp>
        <p:nvSpPr>
          <p:cNvPr id="3" name="Rounded Rectangle 2"/>
          <p:cNvSpPr/>
          <p:nvPr/>
        </p:nvSpPr>
        <p:spPr>
          <a:xfrm>
            <a:off x="28857" y="1059582"/>
            <a:ext cx="2736304" cy="3510390"/>
          </a:xfrm>
          <a:prstGeom prst="roundRect">
            <a:avLst/>
          </a:prstGeom>
          <a:solidFill>
            <a:schemeClr val="accent3">
              <a:lumMod val="75000"/>
            </a:schemeClr>
          </a:solidFill>
          <a:effectLst>
            <a:glow rad="101600">
              <a:schemeClr val="accent5">
                <a:lumMod val="20000"/>
                <a:lumOff val="80000"/>
                <a:alpha val="75000"/>
              </a:scheme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sz="2200" dirty="0">
              <a:solidFill>
                <a:schemeClr val="bg1"/>
              </a:solidFill>
            </a:endParaRPr>
          </a:p>
          <a:p>
            <a:pPr algn="ctr">
              <a:defRPr/>
            </a:pPr>
            <a:r>
              <a:rPr lang="en-US" sz="2200" dirty="0">
                <a:solidFill>
                  <a:srgbClr val="FFFF00"/>
                </a:solidFill>
              </a:rPr>
              <a:t>Immunologic characteristics</a:t>
            </a:r>
          </a:p>
          <a:p>
            <a:pPr>
              <a:defRPr/>
            </a:pPr>
            <a:r>
              <a:rPr lang="en-US" sz="1900" dirty="0">
                <a:solidFill>
                  <a:schemeClr val="bg1"/>
                </a:solidFill>
              </a:rPr>
              <a:t>  Naïve T cells, </a:t>
            </a:r>
            <a:r>
              <a:rPr lang="en-US" sz="1900" dirty="0">
                <a:solidFill>
                  <a:prstClr val="white"/>
                </a:solidFill>
              </a:rPr>
              <a:t>T cell diversity, Memory cells, Telomere length and monocyte function</a:t>
            </a:r>
          </a:p>
          <a:p>
            <a:pPr>
              <a:defRPr/>
            </a:pPr>
            <a:r>
              <a:rPr lang="en-US" sz="1900" dirty="0">
                <a:solidFill>
                  <a:prstClr val="white"/>
                </a:solidFill>
              </a:rPr>
              <a:t> Differentiated, senescent CD8+ T cells and CD16+ monocytes</a:t>
            </a:r>
          </a:p>
          <a:p>
            <a:pPr algn="ctr">
              <a:defRPr/>
            </a:pPr>
            <a:endParaRPr lang="en-US" dirty="0">
              <a:solidFill>
                <a:prstClr val="white"/>
              </a:solidFill>
            </a:endParaRPr>
          </a:p>
        </p:txBody>
      </p:sp>
      <p:sp>
        <p:nvSpPr>
          <p:cNvPr id="7" name="Rounded Rectangle 6"/>
          <p:cNvSpPr/>
          <p:nvPr/>
        </p:nvSpPr>
        <p:spPr>
          <a:xfrm>
            <a:off x="2909178" y="1059582"/>
            <a:ext cx="2952328" cy="3564396"/>
          </a:xfrm>
          <a:prstGeom prst="roundRect">
            <a:avLst/>
          </a:prstGeom>
          <a:solidFill>
            <a:schemeClr val="accent3">
              <a:lumMod val="75000"/>
            </a:schemeClr>
          </a:solidFill>
          <a:effectLst>
            <a:glow rad="101600">
              <a:schemeClr val="accent5">
                <a:lumMod val="20000"/>
                <a:lumOff val="80000"/>
                <a:alpha val="75000"/>
              </a:scheme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dirty="0">
              <a:solidFill>
                <a:prstClr val="white"/>
              </a:solidFill>
            </a:endParaRPr>
          </a:p>
          <a:p>
            <a:pPr algn="ctr">
              <a:defRPr/>
            </a:pPr>
            <a:endParaRPr lang="en-US" sz="2200" dirty="0">
              <a:solidFill>
                <a:srgbClr val="FFFF00"/>
              </a:solidFill>
            </a:endParaRPr>
          </a:p>
          <a:p>
            <a:pPr algn="ctr">
              <a:defRPr/>
            </a:pPr>
            <a:endParaRPr lang="en-US" sz="2200" dirty="0">
              <a:solidFill>
                <a:srgbClr val="FFFF00"/>
              </a:solidFill>
            </a:endParaRPr>
          </a:p>
          <a:p>
            <a:pPr algn="ctr">
              <a:defRPr/>
            </a:pPr>
            <a:r>
              <a:rPr lang="en-US" sz="2200" dirty="0">
                <a:solidFill>
                  <a:srgbClr val="FFFF00"/>
                </a:solidFill>
              </a:rPr>
              <a:t>Functional immune defects</a:t>
            </a:r>
          </a:p>
          <a:p>
            <a:pPr algn="ctr">
              <a:defRPr/>
            </a:pPr>
            <a:endParaRPr lang="en-US" dirty="0" smtClean="0">
              <a:solidFill>
                <a:prstClr val="white"/>
              </a:solidFill>
            </a:endParaRPr>
          </a:p>
          <a:p>
            <a:pPr algn="ctr">
              <a:spcBef>
                <a:spcPts val="1200"/>
              </a:spcBef>
              <a:defRPr/>
            </a:pPr>
            <a:r>
              <a:rPr lang="en-US" sz="1900" dirty="0">
                <a:solidFill>
                  <a:prstClr val="white"/>
                </a:solidFill>
              </a:rPr>
              <a:t>Replicative capacity</a:t>
            </a:r>
          </a:p>
          <a:p>
            <a:pPr algn="ctr">
              <a:spcBef>
                <a:spcPts val="1200"/>
              </a:spcBef>
              <a:defRPr/>
            </a:pPr>
            <a:r>
              <a:rPr lang="en-US" sz="1900" dirty="0">
                <a:solidFill>
                  <a:prstClr val="white"/>
                </a:solidFill>
              </a:rPr>
              <a:t>Tumor surveillance</a:t>
            </a:r>
          </a:p>
          <a:p>
            <a:pPr algn="ctr">
              <a:spcBef>
                <a:spcPts val="1200"/>
              </a:spcBef>
              <a:defRPr/>
            </a:pPr>
            <a:r>
              <a:rPr lang="en-US" sz="1900" dirty="0">
                <a:solidFill>
                  <a:prstClr val="white"/>
                </a:solidFill>
              </a:rPr>
              <a:t>Pathogen protection</a:t>
            </a:r>
          </a:p>
          <a:p>
            <a:pPr algn="ctr">
              <a:spcBef>
                <a:spcPts val="1200"/>
              </a:spcBef>
              <a:defRPr/>
            </a:pPr>
            <a:r>
              <a:rPr lang="en-US" sz="1900" dirty="0">
                <a:solidFill>
                  <a:prstClr val="white"/>
                </a:solidFill>
              </a:rPr>
              <a:t>Chronic inflammation</a:t>
            </a:r>
          </a:p>
          <a:p>
            <a:pPr algn="ctr">
              <a:defRPr/>
            </a:pPr>
            <a:endParaRPr lang="en-US" dirty="0">
              <a:solidFill>
                <a:prstClr val="white"/>
              </a:solidFill>
            </a:endParaRPr>
          </a:p>
          <a:p>
            <a:pPr algn="ctr">
              <a:defRPr/>
            </a:pPr>
            <a:endParaRPr lang="en-US" dirty="0">
              <a:solidFill>
                <a:prstClr val="white"/>
              </a:solidFill>
            </a:endParaRPr>
          </a:p>
          <a:p>
            <a:pPr algn="ctr">
              <a:defRPr/>
            </a:pPr>
            <a:endParaRPr lang="en-US" dirty="0">
              <a:solidFill>
                <a:prstClr val="white"/>
              </a:solidFill>
            </a:endParaRPr>
          </a:p>
          <a:p>
            <a:pPr algn="ctr">
              <a:defRPr/>
            </a:pPr>
            <a:endParaRPr lang="en-US" dirty="0">
              <a:solidFill>
                <a:prstClr val="white"/>
              </a:solidFill>
            </a:endParaRPr>
          </a:p>
        </p:txBody>
      </p:sp>
      <p:sp>
        <p:nvSpPr>
          <p:cNvPr id="8" name="Rounded Rectangle 7"/>
          <p:cNvSpPr/>
          <p:nvPr/>
        </p:nvSpPr>
        <p:spPr>
          <a:xfrm>
            <a:off x="6005528" y="1059582"/>
            <a:ext cx="2920193" cy="3618402"/>
          </a:xfrm>
          <a:prstGeom prst="roundRect">
            <a:avLst/>
          </a:prstGeom>
          <a:solidFill>
            <a:schemeClr val="accent3">
              <a:lumMod val="75000"/>
            </a:schemeClr>
          </a:solidFill>
          <a:effectLst>
            <a:glow rad="101600">
              <a:schemeClr val="accent5">
                <a:lumMod val="20000"/>
                <a:lumOff val="80000"/>
                <a:alpha val="75000"/>
              </a:scheme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r>
              <a:rPr lang="en-US" sz="2200" dirty="0">
                <a:solidFill>
                  <a:srgbClr val="FFFF00"/>
                </a:solidFill>
              </a:rPr>
              <a:t>Clinical manifestations</a:t>
            </a:r>
          </a:p>
          <a:p>
            <a:pPr algn="ctr">
              <a:defRPr/>
            </a:pPr>
            <a:endParaRPr lang="en-US" sz="1900" dirty="0">
              <a:solidFill>
                <a:prstClr val="white"/>
              </a:solidFill>
            </a:endParaRPr>
          </a:p>
          <a:p>
            <a:pPr algn="ctr">
              <a:defRPr/>
            </a:pPr>
            <a:r>
              <a:rPr lang="en-US" sz="1900" dirty="0">
                <a:solidFill>
                  <a:prstClr val="white"/>
                </a:solidFill>
              </a:rPr>
              <a:t>Vaccine responses</a:t>
            </a:r>
          </a:p>
          <a:p>
            <a:pPr algn="ctr">
              <a:spcBef>
                <a:spcPts val="1200"/>
              </a:spcBef>
              <a:defRPr/>
            </a:pPr>
            <a:r>
              <a:rPr lang="en-US" sz="1900" dirty="0">
                <a:solidFill>
                  <a:prstClr val="white"/>
                </a:solidFill>
              </a:rPr>
              <a:t>Infections</a:t>
            </a:r>
          </a:p>
          <a:p>
            <a:pPr algn="ctr">
              <a:spcBef>
                <a:spcPts val="1200"/>
              </a:spcBef>
              <a:defRPr/>
            </a:pPr>
            <a:r>
              <a:rPr lang="en-US" sz="1900" dirty="0">
                <a:solidFill>
                  <a:srgbClr val="F66900">
                    <a:lumMod val="20000"/>
                    <a:lumOff val="80000"/>
                  </a:srgbClr>
                </a:solidFill>
              </a:rPr>
              <a:t>Age-associated non communicable diseases</a:t>
            </a:r>
          </a:p>
          <a:p>
            <a:pPr algn="ctr">
              <a:defRPr/>
            </a:pPr>
            <a:endParaRPr lang="en-US" dirty="0">
              <a:solidFill>
                <a:prstClr val="white"/>
              </a:solidFill>
            </a:endParaRPr>
          </a:p>
        </p:txBody>
      </p:sp>
      <p:sp>
        <p:nvSpPr>
          <p:cNvPr id="11" name="Up Arrow 10"/>
          <p:cNvSpPr/>
          <p:nvPr/>
        </p:nvSpPr>
        <p:spPr>
          <a:xfrm>
            <a:off x="3057334" y="3854750"/>
            <a:ext cx="144462" cy="161925"/>
          </a:xfrm>
          <a:prstGeom prst="upArrow">
            <a:avLst/>
          </a:prstGeom>
          <a:solidFill>
            <a:schemeClr val="accent6">
              <a:lumMod val="60000"/>
              <a:lumOff val="40000"/>
              <a:alpha val="89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12" name="Up Arrow 11"/>
          <p:cNvSpPr/>
          <p:nvPr/>
        </p:nvSpPr>
        <p:spPr>
          <a:xfrm>
            <a:off x="6396152" y="2774726"/>
            <a:ext cx="401637" cy="188119"/>
          </a:xfrm>
          <a:prstGeom prst="upArrow">
            <a:avLst/>
          </a:prstGeom>
          <a:solidFill>
            <a:schemeClr val="accent6">
              <a:lumMod val="60000"/>
              <a:lumOff val="40000"/>
              <a:alpha val="89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13" name="Up Arrow 12"/>
          <p:cNvSpPr/>
          <p:nvPr/>
        </p:nvSpPr>
        <p:spPr>
          <a:xfrm>
            <a:off x="6139233" y="3196309"/>
            <a:ext cx="211603" cy="187050"/>
          </a:xfrm>
          <a:prstGeom prst="upArrow">
            <a:avLst/>
          </a:prstGeom>
          <a:solidFill>
            <a:schemeClr val="accent6">
              <a:lumMod val="60000"/>
              <a:lumOff val="40000"/>
              <a:alpha val="89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28" name="Up Arrow 27"/>
          <p:cNvSpPr/>
          <p:nvPr/>
        </p:nvSpPr>
        <p:spPr>
          <a:xfrm flipV="1">
            <a:off x="3132138" y="2518172"/>
            <a:ext cx="144462" cy="161925"/>
          </a:xfrm>
          <a:prstGeom prst="upArrow">
            <a:avLst/>
          </a:prstGeom>
          <a:solidFill>
            <a:schemeClr val="accent6">
              <a:lumMod val="20000"/>
              <a:lumOff val="80000"/>
            </a:schemeClr>
          </a:solidFill>
          <a:ln>
            <a:solidFill>
              <a:srgbClr val="FECFA6"/>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29" name="Up Arrow 28"/>
          <p:cNvSpPr/>
          <p:nvPr/>
        </p:nvSpPr>
        <p:spPr>
          <a:xfrm flipV="1">
            <a:off x="3132138" y="2976561"/>
            <a:ext cx="144462" cy="161926"/>
          </a:xfrm>
          <a:prstGeom prst="upArrow">
            <a:avLst/>
          </a:prstGeom>
          <a:solidFill>
            <a:schemeClr val="accent6">
              <a:lumMod val="20000"/>
              <a:lumOff val="80000"/>
            </a:schemeClr>
          </a:solidFill>
          <a:ln>
            <a:solidFill>
              <a:srgbClr val="FECFA6"/>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31" name="Up Arrow 30"/>
          <p:cNvSpPr/>
          <p:nvPr/>
        </p:nvSpPr>
        <p:spPr>
          <a:xfrm flipV="1">
            <a:off x="3069131" y="3436541"/>
            <a:ext cx="144462" cy="161925"/>
          </a:xfrm>
          <a:prstGeom prst="upArrow">
            <a:avLst/>
          </a:prstGeom>
          <a:solidFill>
            <a:schemeClr val="accent6">
              <a:lumMod val="20000"/>
              <a:lumOff val="80000"/>
            </a:schemeClr>
          </a:solidFill>
          <a:ln>
            <a:solidFill>
              <a:srgbClr val="FECFA6"/>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32" name="Up Arrow 31"/>
          <p:cNvSpPr/>
          <p:nvPr/>
        </p:nvSpPr>
        <p:spPr>
          <a:xfrm flipV="1">
            <a:off x="6180250" y="2356246"/>
            <a:ext cx="215900" cy="242888"/>
          </a:xfrm>
          <a:prstGeom prst="upArrow">
            <a:avLst/>
          </a:prstGeom>
          <a:solidFill>
            <a:schemeClr val="accent6">
              <a:lumMod val="20000"/>
              <a:lumOff val="80000"/>
            </a:schemeClr>
          </a:solidFill>
          <a:ln>
            <a:solidFill>
              <a:srgbClr val="FECFA6"/>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en-US">
              <a:solidFill>
                <a:prstClr val="white"/>
              </a:solidFill>
            </a:endParaRPr>
          </a:p>
        </p:txBody>
      </p:sp>
      <p:sp>
        <p:nvSpPr>
          <p:cNvPr id="108570" name="TextBox 4"/>
          <p:cNvSpPr txBox="1">
            <a:spLocks noChangeArrowheads="1"/>
          </p:cNvSpPr>
          <p:nvPr/>
        </p:nvSpPr>
        <p:spPr bwMode="auto">
          <a:xfrm>
            <a:off x="214992" y="4873728"/>
            <a:ext cx="53870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r>
              <a:rPr lang="en-US" altLang="en-US" sz="1000" b="0" dirty="0">
                <a:solidFill>
                  <a:prstClr val="black"/>
                </a:solidFill>
              </a:rPr>
              <a:t>S. Crowe  Burnet Institute, derived from </a:t>
            </a:r>
            <a:r>
              <a:rPr lang="en-US" altLang="en-US" sz="1000" b="0" dirty="0" err="1">
                <a:solidFill>
                  <a:prstClr val="black"/>
                </a:solidFill>
              </a:rPr>
              <a:t>Hearps</a:t>
            </a:r>
            <a:r>
              <a:rPr lang="en-US" altLang="en-US" sz="1000" b="0" dirty="0">
                <a:solidFill>
                  <a:prstClr val="black"/>
                </a:solidFill>
              </a:rPr>
              <a:t> et al </a:t>
            </a:r>
            <a:r>
              <a:rPr lang="en-US" sz="1000" b="0" dirty="0">
                <a:solidFill>
                  <a:prstClr val="black"/>
                </a:solidFill>
              </a:rPr>
              <a:t>AIDS 2012, 26</a:t>
            </a:r>
            <a:r>
              <a:rPr lang="en-US" sz="1000" b="0" i="1" dirty="0">
                <a:solidFill>
                  <a:prstClr val="black"/>
                </a:solidFill>
              </a:rPr>
              <a:t>:</a:t>
            </a:r>
            <a:r>
              <a:rPr lang="en-US" sz="1000" b="0" dirty="0">
                <a:solidFill>
                  <a:prstClr val="black"/>
                </a:solidFill>
              </a:rPr>
              <a:t>843–853</a:t>
            </a:r>
            <a:r>
              <a:rPr lang="en-US" altLang="en-US" sz="1000" b="0" dirty="0">
                <a:solidFill>
                  <a:prstClr val="black"/>
                </a:solidFill>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8" y="1990237"/>
            <a:ext cx="25558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8" y="3383361"/>
            <a:ext cx="2555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3650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lated image"/>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79" tIns="34289" rIns="68579" bIns="34289" numCol="1" anchor="t" anchorCtr="0" compatLnSpc="1">
            <a:prstTxWarp prst="textNoShape">
              <a:avLst/>
            </a:prstTxWarp>
          </a:bodyPr>
          <a:lstStyle/>
          <a:p>
            <a:pPr defTabSz="685783"/>
            <a:endParaRPr lang="en-CA" sz="1400">
              <a:solidFill>
                <a:prstClr val="black"/>
              </a:solidFill>
            </a:endParaRPr>
          </a:p>
        </p:txBody>
      </p:sp>
      <p:sp>
        <p:nvSpPr>
          <p:cNvPr id="16" name="Right Arrow 15"/>
          <p:cNvSpPr/>
          <p:nvPr/>
        </p:nvSpPr>
        <p:spPr>
          <a:xfrm flipV="1">
            <a:off x="3102322" y="1752378"/>
            <a:ext cx="639469" cy="361918"/>
          </a:xfrm>
          <a:prstGeom prst="rightArrow">
            <a:avLst/>
          </a:prstGeom>
          <a:solidFill>
            <a:srgbClr val="D73D41"/>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endParaRPr lang="en-CA" sz="1100">
              <a:solidFill>
                <a:prstClr val="white"/>
              </a:solidFill>
            </a:endParaRPr>
          </a:p>
        </p:txBody>
      </p:sp>
      <p:sp>
        <p:nvSpPr>
          <p:cNvPr id="17" name="Flowchart: Alternate Process 16"/>
          <p:cNvSpPr/>
          <p:nvPr/>
        </p:nvSpPr>
        <p:spPr>
          <a:xfrm>
            <a:off x="3939721" y="1298864"/>
            <a:ext cx="1305462" cy="494196"/>
          </a:xfrm>
          <a:prstGeom prst="flowChartAlternateProcess">
            <a:avLst/>
          </a:prstGeom>
          <a:solidFill>
            <a:schemeClr val="accent3">
              <a:lumMod val="40000"/>
              <a:lumOff val="6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r>
              <a:rPr lang="en-CA" sz="1500" b="1" dirty="0">
                <a:solidFill>
                  <a:prstClr val="black"/>
                </a:solidFill>
              </a:rPr>
              <a:t>Immune activation</a:t>
            </a:r>
            <a:endParaRPr lang="en-CA" b="1" dirty="0">
              <a:solidFill>
                <a:prstClr val="black"/>
              </a:solidFill>
            </a:endParaRPr>
          </a:p>
        </p:txBody>
      </p:sp>
      <p:sp>
        <p:nvSpPr>
          <p:cNvPr id="18" name="Flowchart: Alternate Process 17"/>
          <p:cNvSpPr/>
          <p:nvPr/>
        </p:nvSpPr>
        <p:spPr>
          <a:xfrm>
            <a:off x="3945097" y="1928582"/>
            <a:ext cx="1305462" cy="494195"/>
          </a:xfrm>
          <a:prstGeom prst="flowChartAlternateProcess">
            <a:avLst/>
          </a:prstGeom>
          <a:solidFill>
            <a:schemeClr val="accent3">
              <a:lumMod val="40000"/>
              <a:lumOff val="6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r>
              <a:rPr lang="en-CA" sz="1500" b="1" dirty="0">
                <a:solidFill>
                  <a:prstClr val="black"/>
                </a:solidFill>
              </a:rPr>
              <a:t>Chronic inflammation</a:t>
            </a:r>
            <a:endParaRPr lang="en-CA" b="1" dirty="0">
              <a:solidFill>
                <a:prstClr val="black"/>
              </a:solidFill>
            </a:endParaRPr>
          </a:p>
        </p:txBody>
      </p:sp>
      <p:sp>
        <p:nvSpPr>
          <p:cNvPr id="19" name="Right Arrow 18"/>
          <p:cNvSpPr/>
          <p:nvPr/>
        </p:nvSpPr>
        <p:spPr>
          <a:xfrm flipV="1">
            <a:off x="5424203" y="1752378"/>
            <a:ext cx="639469" cy="361918"/>
          </a:xfrm>
          <a:prstGeom prst="rightArrow">
            <a:avLst/>
          </a:prstGeom>
          <a:solidFill>
            <a:srgbClr val="D73D41"/>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endParaRPr lang="en-CA" sz="1100">
              <a:solidFill>
                <a:prstClr val="white"/>
              </a:solidFill>
            </a:endParaRPr>
          </a:p>
        </p:txBody>
      </p:sp>
      <p:sp>
        <p:nvSpPr>
          <p:cNvPr id="20" name="Flowchart: Alternate Process 19"/>
          <p:cNvSpPr/>
          <p:nvPr/>
        </p:nvSpPr>
        <p:spPr>
          <a:xfrm>
            <a:off x="6168800" y="1281282"/>
            <a:ext cx="1305462" cy="494195"/>
          </a:xfrm>
          <a:prstGeom prst="flowChartAlternateProcess">
            <a:avLst/>
          </a:prstGeom>
          <a:solidFill>
            <a:schemeClr val="accent3">
              <a:lumMod val="40000"/>
              <a:lumOff val="6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r>
              <a:rPr lang="en-CA" sz="1500" b="1" dirty="0">
                <a:solidFill>
                  <a:prstClr val="black"/>
                </a:solidFill>
              </a:rPr>
              <a:t>Immune aging</a:t>
            </a:r>
            <a:endParaRPr lang="en-CA" b="1" dirty="0">
              <a:solidFill>
                <a:prstClr val="black"/>
              </a:solidFill>
            </a:endParaRPr>
          </a:p>
        </p:txBody>
      </p:sp>
      <p:sp>
        <p:nvSpPr>
          <p:cNvPr id="21" name="Flowchart: Alternate Process 20"/>
          <p:cNvSpPr/>
          <p:nvPr/>
        </p:nvSpPr>
        <p:spPr>
          <a:xfrm>
            <a:off x="6174176" y="1928582"/>
            <a:ext cx="1305462" cy="494195"/>
          </a:xfrm>
          <a:prstGeom prst="flowChartAlternateProcess">
            <a:avLst/>
          </a:prstGeom>
          <a:solidFill>
            <a:schemeClr val="accent3">
              <a:lumMod val="40000"/>
              <a:lumOff val="60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r>
              <a:rPr lang="en-CA" sz="1500" b="1" dirty="0">
                <a:solidFill>
                  <a:prstClr val="black"/>
                </a:solidFill>
              </a:rPr>
              <a:t>Age-related comorbidities</a:t>
            </a:r>
            <a:endParaRPr lang="en-CA" b="1" dirty="0">
              <a:solidFill>
                <a:prstClr val="black"/>
              </a:solidFill>
            </a:endParaRPr>
          </a:p>
        </p:txBody>
      </p:sp>
      <p:grpSp>
        <p:nvGrpSpPr>
          <p:cNvPr id="3" name="Group 2"/>
          <p:cNvGrpSpPr/>
          <p:nvPr/>
        </p:nvGrpSpPr>
        <p:grpSpPr>
          <a:xfrm>
            <a:off x="1503649" y="2526421"/>
            <a:ext cx="6906926" cy="1871999"/>
            <a:chOff x="3376466" y="3080820"/>
            <a:chExt cx="9209234" cy="2495998"/>
          </a:xfrm>
        </p:grpSpPr>
        <p:sp>
          <p:nvSpPr>
            <p:cNvPr id="7" name="TextBox 6"/>
            <p:cNvSpPr txBox="1"/>
            <p:nvPr/>
          </p:nvSpPr>
          <p:spPr>
            <a:xfrm>
              <a:off x="3381022" y="3301849"/>
              <a:ext cx="1854020" cy="369332"/>
            </a:xfrm>
            <a:prstGeom prst="rect">
              <a:avLst/>
            </a:prstGeom>
            <a:noFill/>
          </p:spPr>
          <p:txBody>
            <a:bodyPr wrap="square" rtlCol="0">
              <a:spAutoFit/>
            </a:bodyPr>
            <a:lstStyle/>
            <a:p>
              <a:pPr algn="r" defTabSz="685783"/>
              <a:r>
                <a:rPr lang="en-US" sz="1200" dirty="0">
                  <a:solidFill>
                    <a:prstClr val="black"/>
                  </a:solidFill>
                  <a:latin typeface="Arial" panose="020B0604020202020204" pitchFamily="34" charset="0"/>
                  <a:cs typeface="Arial" panose="020B0604020202020204" pitchFamily="34" charset="0"/>
                </a:rPr>
                <a:t>Cytomegalovirus</a:t>
              </a:r>
            </a:p>
          </p:txBody>
        </p:sp>
        <p:sp>
          <p:nvSpPr>
            <p:cNvPr id="8" name="TextBox 7"/>
            <p:cNvSpPr txBox="1"/>
            <p:nvPr/>
          </p:nvSpPr>
          <p:spPr>
            <a:xfrm>
              <a:off x="3376466" y="3869042"/>
              <a:ext cx="1854020" cy="369332"/>
            </a:xfrm>
            <a:prstGeom prst="rect">
              <a:avLst/>
            </a:prstGeom>
            <a:noFill/>
          </p:spPr>
          <p:txBody>
            <a:bodyPr wrap="square" rtlCol="0">
              <a:spAutoFit/>
            </a:bodyPr>
            <a:lstStyle/>
            <a:p>
              <a:pPr algn="r" defTabSz="685783"/>
              <a:r>
                <a:rPr lang="en-US" sz="1200" dirty="0">
                  <a:solidFill>
                    <a:prstClr val="black"/>
                  </a:solidFill>
                  <a:latin typeface="Arial" panose="020B0604020202020204" pitchFamily="34" charset="0"/>
                  <a:cs typeface="Arial" panose="020B0604020202020204" pitchFamily="34" charset="0"/>
                </a:rPr>
                <a:t>Hepatitis C virus</a:t>
              </a:r>
            </a:p>
          </p:txBody>
        </p:sp>
        <p:sp>
          <p:nvSpPr>
            <p:cNvPr id="9" name="TextBox 8"/>
            <p:cNvSpPr txBox="1"/>
            <p:nvPr/>
          </p:nvSpPr>
          <p:spPr>
            <a:xfrm>
              <a:off x="3381022" y="4408342"/>
              <a:ext cx="1854020" cy="369332"/>
            </a:xfrm>
            <a:prstGeom prst="rect">
              <a:avLst/>
            </a:prstGeom>
            <a:noFill/>
          </p:spPr>
          <p:txBody>
            <a:bodyPr wrap="square" rtlCol="0">
              <a:spAutoFit/>
            </a:bodyPr>
            <a:lstStyle/>
            <a:p>
              <a:pPr algn="r" defTabSz="685783"/>
              <a:r>
                <a:rPr lang="en-US" sz="1200" dirty="0">
                  <a:solidFill>
                    <a:prstClr val="black"/>
                  </a:solidFill>
                  <a:latin typeface="Arial" panose="020B0604020202020204" pitchFamily="34" charset="0"/>
                  <a:cs typeface="Arial" panose="020B0604020202020204" pitchFamily="34" charset="0"/>
                </a:rPr>
                <a:t>Hepatitis B virus</a:t>
              </a:r>
            </a:p>
          </p:txBody>
        </p:sp>
        <p:sp>
          <p:nvSpPr>
            <p:cNvPr id="10" name="TextBox 9"/>
            <p:cNvSpPr txBox="1"/>
            <p:nvPr/>
          </p:nvSpPr>
          <p:spPr>
            <a:xfrm>
              <a:off x="3376466" y="4961265"/>
              <a:ext cx="1854020" cy="615553"/>
            </a:xfrm>
            <a:prstGeom prst="rect">
              <a:avLst/>
            </a:prstGeom>
            <a:noFill/>
          </p:spPr>
          <p:txBody>
            <a:bodyPr wrap="square" rtlCol="0">
              <a:spAutoFit/>
            </a:bodyPr>
            <a:lstStyle/>
            <a:p>
              <a:pPr algn="r" defTabSz="685783"/>
              <a:r>
                <a:rPr lang="en-US" sz="1200" dirty="0">
                  <a:solidFill>
                    <a:prstClr val="black"/>
                  </a:solidFill>
                  <a:latin typeface="Arial" panose="020B0604020202020204" pitchFamily="34" charset="0"/>
                  <a:cs typeface="Arial" panose="020B0604020202020204" pitchFamily="34" charset="0"/>
                </a:rPr>
                <a:t>Epstein-Barr virus</a:t>
              </a:r>
            </a:p>
          </p:txBody>
        </p:sp>
        <p:grpSp>
          <p:nvGrpSpPr>
            <p:cNvPr id="2" name="Group 1"/>
            <p:cNvGrpSpPr/>
            <p:nvPr/>
          </p:nvGrpSpPr>
          <p:grpSpPr>
            <a:xfrm>
              <a:off x="5256876" y="3080820"/>
              <a:ext cx="7328824" cy="2230282"/>
              <a:chOff x="5256876" y="3080820"/>
              <a:chExt cx="7328824" cy="2230282"/>
            </a:xfrm>
          </p:grpSpPr>
          <p:sp>
            <p:nvSpPr>
              <p:cNvPr id="22" name="Flowchart: Alternate Process 21"/>
              <p:cNvSpPr/>
              <p:nvPr/>
            </p:nvSpPr>
            <p:spPr>
              <a:xfrm>
                <a:off x="5256876" y="3828805"/>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HCV</a:t>
                </a:r>
                <a:endParaRPr lang="en-CA" b="1" dirty="0">
                  <a:solidFill>
                    <a:prstClr val="white"/>
                  </a:solidFill>
                </a:endParaRPr>
              </a:p>
            </p:txBody>
          </p:sp>
          <p:sp>
            <p:nvSpPr>
              <p:cNvPr id="23" name="Flowchart: Alternate Process 22"/>
              <p:cNvSpPr/>
              <p:nvPr/>
            </p:nvSpPr>
            <p:spPr>
              <a:xfrm>
                <a:off x="5256876" y="3256383"/>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CMV</a:t>
                </a:r>
                <a:endParaRPr lang="en-CA" b="1" dirty="0">
                  <a:solidFill>
                    <a:prstClr val="white"/>
                  </a:solidFill>
                </a:endParaRPr>
              </a:p>
            </p:txBody>
          </p:sp>
          <p:sp>
            <p:nvSpPr>
              <p:cNvPr id="24" name="Flowchart: Alternate Process 23"/>
              <p:cNvSpPr/>
              <p:nvPr/>
            </p:nvSpPr>
            <p:spPr>
              <a:xfrm>
                <a:off x="5256876" y="4377573"/>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HBV</a:t>
                </a:r>
                <a:endParaRPr lang="en-CA" b="1" dirty="0">
                  <a:solidFill>
                    <a:prstClr val="white"/>
                  </a:solidFill>
                </a:endParaRPr>
              </a:p>
            </p:txBody>
          </p:sp>
          <p:sp>
            <p:nvSpPr>
              <p:cNvPr id="25" name="Flowchart: Alternate Process 24"/>
              <p:cNvSpPr/>
              <p:nvPr/>
            </p:nvSpPr>
            <p:spPr>
              <a:xfrm>
                <a:off x="8746002" y="4470614"/>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HSV</a:t>
                </a:r>
                <a:endParaRPr lang="en-CA" b="1" dirty="0">
                  <a:solidFill>
                    <a:prstClr val="white"/>
                  </a:solidFill>
                </a:endParaRPr>
              </a:p>
            </p:txBody>
          </p:sp>
          <p:sp>
            <p:nvSpPr>
              <p:cNvPr id="26" name="Flowchart: Alternate Process 25"/>
              <p:cNvSpPr/>
              <p:nvPr/>
            </p:nvSpPr>
            <p:spPr>
              <a:xfrm>
                <a:off x="5256876" y="4932161"/>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EBV</a:t>
                </a:r>
                <a:endParaRPr lang="en-CA" b="1" dirty="0">
                  <a:solidFill>
                    <a:prstClr val="white"/>
                  </a:solidFill>
                </a:endParaRPr>
              </a:p>
            </p:txBody>
          </p:sp>
          <p:sp>
            <p:nvSpPr>
              <p:cNvPr id="27" name="Flowchart: Alternate Process 26"/>
              <p:cNvSpPr/>
              <p:nvPr/>
            </p:nvSpPr>
            <p:spPr>
              <a:xfrm>
                <a:off x="8758267" y="3367259"/>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HHV</a:t>
                </a:r>
                <a:endParaRPr lang="en-CA" b="1" dirty="0">
                  <a:solidFill>
                    <a:prstClr val="white"/>
                  </a:solidFill>
                </a:endParaRPr>
              </a:p>
            </p:txBody>
          </p:sp>
          <p:sp>
            <p:nvSpPr>
              <p:cNvPr id="28" name="Flowchart: Alternate Process 27"/>
              <p:cNvSpPr/>
              <p:nvPr/>
            </p:nvSpPr>
            <p:spPr>
              <a:xfrm>
                <a:off x="8746002" y="3917950"/>
                <a:ext cx="1001007" cy="378941"/>
              </a:xfrm>
              <a:prstGeom prst="flowChartAlternateProcess">
                <a:avLst/>
              </a:prstGeom>
              <a:solidFill>
                <a:schemeClr val="accent1">
                  <a:lumMod val="75000"/>
                </a:schemeClr>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defTabSz="685783"/>
                <a:r>
                  <a:rPr lang="en-CA" sz="1500" b="1" dirty="0">
                    <a:solidFill>
                      <a:prstClr val="white"/>
                    </a:solidFill>
                  </a:rPr>
                  <a:t>VZV</a:t>
                </a:r>
                <a:endParaRPr lang="en-CA" b="1" dirty="0">
                  <a:solidFill>
                    <a:prstClr val="white"/>
                  </a:solidFill>
                </a:endParaRPr>
              </a:p>
            </p:txBody>
          </p:sp>
          <p:cxnSp>
            <p:nvCxnSpPr>
              <p:cNvPr id="29" name="Straight Arrow Connector 28"/>
              <p:cNvCxnSpPr/>
              <p:nvPr/>
            </p:nvCxnSpPr>
            <p:spPr>
              <a:xfrm flipV="1">
                <a:off x="6749633" y="3080820"/>
                <a:ext cx="0" cy="34693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03390" y="3080820"/>
                <a:ext cx="0" cy="930407"/>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257148" y="3080821"/>
                <a:ext cx="0" cy="1476754"/>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510905" y="3080821"/>
                <a:ext cx="0" cy="202967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764663" y="3080820"/>
                <a:ext cx="0" cy="1585978"/>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8018420" y="3080820"/>
                <a:ext cx="0" cy="1040797"/>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272178" y="3080820"/>
                <a:ext cx="0" cy="483489"/>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7059" y="3427752"/>
                <a:ext cx="3552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07059" y="4001549"/>
                <a:ext cx="60901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07059" y="4557575"/>
                <a:ext cx="86317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07059" y="5110499"/>
                <a:ext cx="111733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61077" y="3553984"/>
                <a:ext cx="3552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07320" y="4121618"/>
                <a:ext cx="60901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753562" y="4666798"/>
                <a:ext cx="862775"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94723" y="3396997"/>
                <a:ext cx="2790977" cy="369332"/>
              </a:xfrm>
              <a:prstGeom prst="rect">
                <a:avLst/>
              </a:prstGeom>
              <a:noFill/>
            </p:spPr>
            <p:txBody>
              <a:bodyPr wrap="square" rtlCol="0">
                <a:spAutoFit/>
              </a:bodyPr>
              <a:lstStyle/>
              <a:p>
                <a:pPr defTabSz="685783"/>
                <a:r>
                  <a:rPr lang="en-US" sz="1200" dirty="0">
                    <a:solidFill>
                      <a:prstClr val="black"/>
                    </a:solidFill>
                    <a:latin typeface="Arial" panose="020B0604020202020204" pitchFamily="34" charset="0"/>
                    <a:cs typeface="Arial" panose="020B0604020202020204" pitchFamily="34" charset="0"/>
                  </a:rPr>
                  <a:t>Other human herpesviruses</a:t>
                </a:r>
              </a:p>
            </p:txBody>
          </p:sp>
          <p:sp>
            <p:nvSpPr>
              <p:cNvPr id="12" name="TextBox 11"/>
              <p:cNvSpPr txBox="1"/>
              <p:nvPr/>
            </p:nvSpPr>
            <p:spPr>
              <a:xfrm>
                <a:off x="9797761" y="3972384"/>
                <a:ext cx="2114163" cy="369332"/>
              </a:xfrm>
              <a:prstGeom prst="rect">
                <a:avLst/>
              </a:prstGeom>
              <a:noFill/>
            </p:spPr>
            <p:txBody>
              <a:bodyPr wrap="square" rtlCol="0">
                <a:spAutoFit/>
              </a:bodyPr>
              <a:lstStyle/>
              <a:p>
                <a:pPr defTabSz="685783"/>
                <a:r>
                  <a:rPr lang="en-US" sz="1200" dirty="0">
                    <a:solidFill>
                      <a:prstClr val="black"/>
                    </a:solidFill>
                    <a:latin typeface="Arial" panose="020B0604020202020204" pitchFamily="34" charset="0"/>
                    <a:cs typeface="Arial" panose="020B0604020202020204" pitchFamily="34" charset="0"/>
                  </a:rPr>
                  <a:t>Varicella zoster virus</a:t>
                </a:r>
              </a:p>
            </p:txBody>
          </p:sp>
          <p:sp>
            <p:nvSpPr>
              <p:cNvPr id="13" name="TextBox 12"/>
              <p:cNvSpPr txBox="1"/>
              <p:nvPr/>
            </p:nvSpPr>
            <p:spPr>
              <a:xfrm>
                <a:off x="9797760" y="4517564"/>
                <a:ext cx="2533939" cy="369332"/>
              </a:xfrm>
              <a:prstGeom prst="rect">
                <a:avLst/>
              </a:prstGeom>
              <a:noFill/>
            </p:spPr>
            <p:txBody>
              <a:bodyPr wrap="square" rtlCol="0">
                <a:spAutoFit/>
              </a:bodyPr>
              <a:lstStyle/>
              <a:p>
                <a:pPr defTabSz="685783"/>
                <a:r>
                  <a:rPr lang="en-US" sz="1200" dirty="0">
                    <a:solidFill>
                      <a:prstClr val="black"/>
                    </a:solidFill>
                    <a:latin typeface="Arial" panose="020B0604020202020204" pitchFamily="34" charset="0"/>
                    <a:cs typeface="Arial" panose="020B0604020202020204" pitchFamily="34" charset="0"/>
                  </a:rPr>
                  <a:t>Herpes simplex viruses</a:t>
                </a:r>
              </a:p>
            </p:txBody>
          </p:sp>
        </p:grpSp>
      </p:grpSp>
      <p:grpSp>
        <p:nvGrpSpPr>
          <p:cNvPr id="44" name="Group 43"/>
          <p:cNvGrpSpPr/>
          <p:nvPr/>
        </p:nvGrpSpPr>
        <p:grpSpPr>
          <a:xfrm>
            <a:off x="1974433" y="1339522"/>
            <a:ext cx="919733" cy="907074"/>
            <a:chOff x="6786457" y="1140320"/>
            <a:chExt cx="714661" cy="641134"/>
          </a:xfrm>
        </p:grpSpPr>
        <p:sp>
          <p:nvSpPr>
            <p:cNvPr id="45" name="24-Point Star 44"/>
            <p:cNvSpPr/>
            <p:nvPr/>
          </p:nvSpPr>
          <p:spPr>
            <a:xfrm>
              <a:off x="6786457" y="1140320"/>
              <a:ext cx="714661" cy="641134"/>
            </a:xfrm>
            <a:prstGeom prst="star2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dirty="0">
                <a:solidFill>
                  <a:prstClr val="white"/>
                </a:solidFill>
              </a:endParaRPr>
            </a:p>
          </p:txBody>
        </p:sp>
        <p:sp>
          <p:nvSpPr>
            <p:cNvPr id="46" name="TextBox 45"/>
            <p:cNvSpPr txBox="1"/>
            <p:nvPr/>
          </p:nvSpPr>
          <p:spPr>
            <a:xfrm>
              <a:off x="6907389" y="1305889"/>
              <a:ext cx="499728" cy="326312"/>
            </a:xfrm>
            <a:prstGeom prst="rect">
              <a:avLst/>
            </a:prstGeom>
            <a:noFill/>
            <a:ln>
              <a:noFill/>
            </a:ln>
          </p:spPr>
          <p:txBody>
            <a:bodyPr wrap="none" rtlCol="0">
              <a:spAutoFit/>
            </a:bodyPr>
            <a:lstStyle/>
            <a:p>
              <a:pPr defTabSz="685783"/>
              <a:r>
                <a:rPr lang="en-US" sz="2400" b="1" dirty="0">
                  <a:solidFill>
                    <a:prstClr val="black"/>
                  </a:solidFill>
                </a:rPr>
                <a:t>HIV</a:t>
              </a:r>
            </a:p>
          </p:txBody>
        </p:sp>
      </p:grpSp>
      <p:sp>
        <p:nvSpPr>
          <p:cNvPr id="48" name="TextBox 47">
            <a:extLst>
              <a:ext uri="{FF2B5EF4-FFF2-40B4-BE49-F238E27FC236}">
                <a16:creationId xmlns="" xmlns:a16="http://schemas.microsoft.com/office/drawing/2014/main" id="{AA400A77-F20A-480A-815E-7F40C313359E}"/>
              </a:ext>
            </a:extLst>
          </p:cNvPr>
          <p:cNvSpPr txBox="1"/>
          <p:nvPr/>
        </p:nvSpPr>
        <p:spPr>
          <a:xfrm>
            <a:off x="1" y="18279"/>
            <a:ext cx="7820025" cy="1177243"/>
          </a:xfrm>
          <a:prstGeom prst="rect">
            <a:avLst/>
          </a:prstGeom>
          <a:noFill/>
        </p:spPr>
        <p:txBody>
          <a:bodyPr wrap="square" lIns="68553" tIns="34289" rIns="68553" bIns="34289" rtlCol="0">
            <a:spAutoFit/>
          </a:bodyPr>
          <a:lstStyle/>
          <a:p>
            <a:pPr defTabSz="685494"/>
            <a:r>
              <a:rPr lang="en-US" b="1" dirty="0" smtClean="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rPr>
              <a:t>Shorter CD8 T cell Subset Telomeres and Lower Proliferative: Senescent CD8 Ratio in People with Chronic/Latent Viral Coinfections (Comorbidities in Women and Children Cohort (CARMA)</a:t>
            </a:r>
            <a:endParaRPr lang="en-CA" b="1" dirty="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a:extLst>
              <a:ext uri="{FF2B5EF4-FFF2-40B4-BE49-F238E27FC236}">
                <a16:creationId xmlns="" xmlns:a16="http://schemas.microsoft.com/office/drawing/2014/main" id="{A32798FB-A160-4D4E-B71A-52A8BC4103E6}"/>
              </a:ext>
            </a:extLst>
          </p:cNvPr>
          <p:cNvSpPr txBox="1"/>
          <p:nvPr/>
        </p:nvSpPr>
        <p:spPr>
          <a:xfrm>
            <a:off x="94321" y="4842164"/>
            <a:ext cx="3008001" cy="238525"/>
          </a:xfrm>
          <a:prstGeom prst="rect">
            <a:avLst/>
          </a:prstGeom>
          <a:noFill/>
        </p:spPr>
        <p:txBody>
          <a:bodyPr wrap="square" lIns="68579" tIns="34289" rIns="68579" bIns="34289" rtlCol="0">
            <a:spAutoFit/>
          </a:bodyPr>
          <a:lstStyle/>
          <a:p>
            <a:pPr algn="r" defTabSz="685783"/>
            <a:r>
              <a:rPr lang="en-US" sz="1100" dirty="0">
                <a:solidFill>
                  <a:srgbClr val="FF0000"/>
                </a:solidFill>
              </a:rPr>
              <a:t>Hsieh AYY, </a:t>
            </a:r>
            <a:r>
              <a:rPr lang="en-US" sz="1100" dirty="0" err="1">
                <a:solidFill>
                  <a:srgbClr val="FF0000"/>
                </a:solidFill>
              </a:rPr>
              <a:t>Côté</a:t>
            </a:r>
            <a:r>
              <a:rPr lang="en-US" sz="1100" dirty="0">
                <a:solidFill>
                  <a:srgbClr val="FF0000"/>
                </a:solidFill>
              </a:rPr>
              <a:t> </a:t>
            </a:r>
            <a:r>
              <a:rPr lang="en-US" sz="1100" dirty="0" smtClean="0">
                <a:solidFill>
                  <a:srgbClr val="FF0000"/>
                </a:solidFill>
              </a:rPr>
              <a:t>HCF   TUPEB191 IAS 2019</a:t>
            </a:r>
            <a:endParaRPr lang="en-US" sz="1100" dirty="0">
              <a:solidFill>
                <a:srgbClr val="FF0000"/>
              </a:solidFill>
            </a:endParaRPr>
          </a:p>
        </p:txBody>
      </p:sp>
    </p:spTree>
    <p:extLst>
      <p:ext uri="{BB962C8B-B14F-4D97-AF65-F5344CB8AC3E}">
        <p14:creationId xmlns:p14="http://schemas.microsoft.com/office/powerpoint/2010/main" val="68629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1865B94-2EA4-4BC7-83F8-F01C9B0B9274}"/>
              </a:ext>
            </a:extLst>
          </p:cNvPr>
          <p:cNvSpPr txBox="1"/>
          <p:nvPr/>
        </p:nvSpPr>
        <p:spPr>
          <a:xfrm>
            <a:off x="-2" y="18278"/>
            <a:ext cx="9144002" cy="346246"/>
          </a:xfrm>
          <a:prstGeom prst="rect">
            <a:avLst/>
          </a:prstGeom>
          <a:noFill/>
        </p:spPr>
        <p:txBody>
          <a:bodyPr wrap="square" lIns="68555" tIns="34289" rIns="68555" bIns="34289" rtlCol="0">
            <a:spAutoFit/>
          </a:bodyPr>
          <a:lstStyle/>
          <a:p>
            <a:pPr defTabSz="685511"/>
            <a:r>
              <a:rPr lang="en-CA"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Specific chronic/latent viruses may affect T cell ratios and CD8 T cell TL</a:t>
            </a:r>
          </a:p>
        </p:txBody>
      </p:sp>
      <p:sp>
        <p:nvSpPr>
          <p:cNvPr id="15" name="TextBox 14">
            <a:extLst>
              <a:ext uri="{FF2B5EF4-FFF2-40B4-BE49-F238E27FC236}">
                <a16:creationId xmlns="" xmlns:a16="http://schemas.microsoft.com/office/drawing/2014/main" id="{DE539947-7559-4CBE-93FE-73943D2616D3}"/>
              </a:ext>
            </a:extLst>
          </p:cNvPr>
          <p:cNvSpPr txBox="1"/>
          <p:nvPr/>
        </p:nvSpPr>
        <p:spPr>
          <a:xfrm>
            <a:off x="66675" y="1543648"/>
            <a:ext cx="3329768" cy="2839236"/>
          </a:xfrm>
          <a:prstGeom prst="rect">
            <a:avLst/>
          </a:prstGeom>
          <a:noFill/>
        </p:spPr>
        <p:txBody>
          <a:bodyPr wrap="square" lIns="68565" tIns="34289" rIns="68565" bIns="34289" rtlCol="0">
            <a:spAutoFit/>
          </a:bodyPr>
          <a:lstStyle/>
          <a:p>
            <a:pPr defTabSz="685511">
              <a:spcAft>
                <a:spcPts val="900"/>
              </a:spcAft>
            </a:pPr>
            <a:r>
              <a:rPr lang="en-CA" sz="1500" dirty="0">
                <a:solidFill>
                  <a:srgbClr val="666666">
                    <a:lumMod val="75000"/>
                  </a:srgbClr>
                </a:solidFill>
                <a:latin typeface="Arial"/>
              </a:rPr>
              <a:t>After adjusting for age and sex:</a:t>
            </a:r>
          </a:p>
          <a:p>
            <a:pPr marL="257175" indent="-257175" defTabSz="685511">
              <a:spcAft>
                <a:spcPts val="900"/>
              </a:spcAft>
              <a:buFont typeface="Wingdings" panose="05000000000000000000" pitchFamily="2" charset="2"/>
              <a:buChar char="Ø"/>
            </a:pPr>
            <a:endParaRPr lang="en-CA" sz="1400" dirty="0">
              <a:solidFill>
                <a:srgbClr val="666666">
                  <a:lumMod val="75000"/>
                </a:srgbClr>
              </a:solidFill>
              <a:latin typeface="Arial"/>
            </a:endParaRPr>
          </a:p>
          <a:p>
            <a:pPr marL="257175" indent="-257175" defTabSz="685511">
              <a:spcAft>
                <a:spcPts val="900"/>
              </a:spcAft>
              <a:buFont typeface="Wingdings" panose="05000000000000000000" pitchFamily="2" charset="2"/>
              <a:buChar char="Ø"/>
            </a:pPr>
            <a:r>
              <a:rPr lang="en-CA" sz="1400" dirty="0">
                <a:solidFill>
                  <a:srgbClr val="666666">
                    <a:lumMod val="75000"/>
                  </a:srgbClr>
                </a:solidFill>
                <a:latin typeface="Arial"/>
              </a:rPr>
              <a:t>HIV and CMV associated with lower </a:t>
            </a:r>
            <a:r>
              <a:rPr lang="en-CA" sz="1400" dirty="0" err="1">
                <a:solidFill>
                  <a:srgbClr val="666666">
                    <a:lumMod val="75000"/>
                  </a:srgbClr>
                </a:solidFill>
                <a:latin typeface="Arial"/>
              </a:rPr>
              <a:t>proliferative:senescent</a:t>
            </a:r>
            <a:r>
              <a:rPr lang="en-CA" sz="1400" dirty="0">
                <a:solidFill>
                  <a:srgbClr val="666666">
                    <a:lumMod val="75000"/>
                  </a:srgbClr>
                </a:solidFill>
                <a:latin typeface="Arial"/>
              </a:rPr>
              <a:t> CD8 ratio</a:t>
            </a:r>
          </a:p>
          <a:p>
            <a:pPr marL="257175" indent="-257175" defTabSz="685511">
              <a:spcAft>
                <a:spcPts val="450"/>
              </a:spcAft>
              <a:buFont typeface="Wingdings" panose="05000000000000000000" pitchFamily="2" charset="2"/>
              <a:buChar char="Ø"/>
            </a:pPr>
            <a:endParaRPr lang="en-CA" sz="1400" dirty="0">
              <a:solidFill>
                <a:srgbClr val="666666">
                  <a:lumMod val="75000"/>
                </a:srgbClr>
              </a:solidFill>
              <a:latin typeface="Arial"/>
            </a:endParaRPr>
          </a:p>
          <a:p>
            <a:pPr marL="257175" indent="-257175" defTabSz="685511">
              <a:spcAft>
                <a:spcPts val="450"/>
              </a:spcAft>
              <a:buFont typeface="Wingdings" panose="05000000000000000000" pitchFamily="2" charset="2"/>
              <a:buChar char="Ø"/>
            </a:pPr>
            <a:r>
              <a:rPr lang="en-CA" sz="1400" dirty="0">
                <a:solidFill>
                  <a:srgbClr val="666666">
                    <a:lumMod val="75000"/>
                  </a:srgbClr>
                </a:solidFill>
                <a:latin typeface="Arial"/>
              </a:rPr>
              <a:t>HIV, HCV, and CMV associated with lower CD4:CD8 ratio</a:t>
            </a:r>
          </a:p>
          <a:p>
            <a:pPr marL="257175" indent="-257175" defTabSz="685511">
              <a:spcAft>
                <a:spcPts val="450"/>
              </a:spcAft>
              <a:buFont typeface="Wingdings" panose="05000000000000000000" pitchFamily="2" charset="2"/>
              <a:buChar char="Ø"/>
            </a:pPr>
            <a:endParaRPr lang="en-CA" sz="1400" dirty="0">
              <a:solidFill>
                <a:srgbClr val="666666">
                  <a:lumMod val="75000"/>
                </a:srgbClr>
              </a:solidFill>
              <a:latin typeface="Arial"/>
            </a:endParaRPr>
          </a:p>
          <a:p>
            <a:pPr marL="257175" indent="-257175" defTabSz="685511">
              <a:spcAft>
                <a:spcPts val="450"/>
              </a:spcAft>
              <a:buFont typeface="Wingdings" panose="05000000000000000000" pitchFamily="2" charset="2"/>
              <a:buChar char="Ø"/>
            </a:pPr>
            <a:r>
              <a:rPr lang="en-CA" sz="1400" dirty="0">
                <a:solidFill>
                  <a:srgbClr val="666666">
                    <a:lumMod val="75000"/>
                  </a:srgbClr>
                </a:solidFill>
                <a:latin typeface="Arial"/>
              </a:rPr>
              <a:t>CMV infection associated with shorter CD8 T cell subset TL</a:t>
            </a:r>
          </a:p>
        </p:txBody>
      </p:sp>
      <p:pic>
        <p:nvPicPr>
          <p:cNvPr id="16" name="Picture 15">
            <a:extLst>
              <a:ext uri="{FF2B5EF4-FFF2-40B4-BE49-F238E27FC236}">
                <a16:creationId xmlns="" xmlns:a16="http://schemas.microsoft.com/office/drawing/2014/main" id="{7466AB14-6B59-48E8-AF60-05AC5BC610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6"/>
          <a:stretch/>
        </p:blipFill>
        <p:spPr>
          <a:xfrm>
            <a:off x="3329767" y="381001"/>
            <a:ext cx="5917323" cy="4685058"/>
          </a:xfrm>
          <a:prstGeom prst="rect">
            <a:avLst/>
          </a:prstGeom>
        </p:spPr>
      </p:pic>
      <p:sp>
        <p:nvSpPr>
          <p:cNvPr id="6" name="TextBox 5">
            <a:extLst>
              <a:ext uri="{FF2B5EF4-FFF2-40B4-BE49-F238E27FC236}">
                <a16:creationId xmlns="" xmlns:a16="http://schemas.microsoft.com/office/drawing/2014/main" id="{A32798FB-A160-4D4E-B71A-52A8BC4103E6}"/>
              </a:ext>
            </a:extLst>
          </p:cNvPr>
          <p:cNvSpPr txBox="1"/>
          <p:nvPr/>
        </p:nvSpPr>
        <p:spPr>
          <a:xfrm>
            <a:off x="-87251" y="4895850"/>
            <a:ext cx="3654796" cy="407804"/>
          </a:xfrm>
          <a:prstGeom prst="rect">
            <a:avLst/>
          </a:prstGeom>
          <a:noFill/>
        </p:spPr>
        <p:txBody>
          <a:bodyPr wrap="square" lIns="68580" tIns="34290" rIns="68580" bIns="34290" rtlCol="0">
            <a:spAutoFit/>
          </a:bodyPr>
          <a:lstStyle/>
          <a:p>
            <a:pPr lvl="0" algn="r" defTabSz="685783"/>
            <a:r>
              <a:rPr lang="en-US" sz="1100" dirty="0">
                <a:solidFill>
                  <a:srgbClr val="FF0000"/>
                </a:solidFill>
              </a:rPr>
              <a:t>Hsieh AYY, </a:t>
            </a:r>
            <a:r>
              <a:rPr lang="en-US" sz="1100" dirty="0" err="1">
                <a:solidFill>
                  <a:srgbClr val="FF0000"/>
                </a:solidFill>
              </a:rPr>
              <a:t>Côté</a:t>
            </a:r>
            <a:r>
              <a:rPr lang="en-US" sz="1100" dirty="0">
                <a:solidFill>
                  <a:srgbClr val="FF0000"/>
                </a:solidFill>
              </a:rPr>
              <a:t> HCF, unpublished </a:t>
            </a:r>
            <a:r>
              <a:rPr lang="en-US" sz="1100" dirty="0" smtClean="0">
                <a:solidFill>
                  <a:srgbClr val="FF0000"/>
                </a:solidFill>
              </a:rPr>
              <a:t>data,</a:t>
            </a:r>
            <a:r>
              <a:rPr lang="en-US" sz="1100" dirty="0">
                <a:solidFill>
                  <a:srgbClr val="FF0000"/>
                </a:solidFill>
              </a:rPr>
              <a:t> </a:t>
            </a:r>
            <a:r>
              <a:rPr lang="en-US" sz="1100" dirty="0" smtClean="0">
                <a:solidFill>
                  <a:srgbClr val="FF0000"/>
                </a:solidFill>
              </a:rPr>
              <a:t>TUPEB191 IAS 2019</a:t>
            </a:r>
            <a:endParaRPr lang="en-US" sz="1100" dirty="0">
              <a:solidFill>
                <a:srgbClr val="FF0000"/>
              </a:solidFill>
            </a:endParaRPr>
          </a:p>
          <a:p>
            <a:pPr algn="r"/>
            <a:r>
              <a:rPr lang="en-US" sz="1100" dirty="0" smtClean="0"/>
              <a:t> </a:t>
            </a:r>
            <a:endParaRPr lang="en-US" sz="1100" dirty="0"/>
          </a:p>
        </p:txBody>
      </p:sp>
    </p:spTree>
    <p:extLst>
      <p:ext uri="{BB962C8B-B14F-4D97-AF65-F5344CB8AC3E}">
        <p14:creationId xmlns:p14="http://schemas.microsoft.com/office/powerpoint/2010/main" val="364019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tissue factor microparticles"/>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0163"/>
            <a:ext cx="5943600" cy="4475231"/>
          </a:xfrm>
          <a:prstGeom prst="rect">
            <a:avLst/>
          </a:prstGeom>
        </p:spPr>
      </p:pic>
      <p:sp>
        <p:nvSpPr>
          <p:cNvPr id="2" name="Rectangle 1"/>
          <p:cNvSpPr/>
          <p:nvPr/>
        </p:nvSpPr>
        <p:spPr>
          <a:xfrm>
            <a:off x="-18068" y="0"/>
            <a:ext cx="9162068" cy="369332"/>
          </a:xfrm>
          <a:prstGeom prst="rect">
            <a:avLst/>
          </a:prstGeom>
        </p:spPr>
        <p:txBody>
          <a:bodyPr wrap="square" lIns="91436" tIns="45718" rIns="91436" bIns="45718">
            <a:spAutoFit/>
          </a:bodyPr>
          <a:lstStyle/>
          <a:p>
            <a:pPr algn="ctr"/>
            <a:r>
              <a:rPr lang="en-US" dirty="0" smtClean="0">
                <a:solidFill>
                  <a:prstClr val="black"/>
                </a:solidFill>
              </a:rPr>
              <a:t>Model of heightened blood </a:t>
            </a:r>
            <a:r>
              <a:rPr lang="en-US" dirty="0" err="1" smtClean="0">
                <a:solidFill>
                  <a:prstClr val="black"/>
                </a:solidFill>
              </a:rPr>
              <a:t>thrombogenicity</a:t>
            </a:r>
            <a:r>
              <a:rPr lang="en-US" dirty="0" smtClean="0">
                <a:solidFill>
                  <a:prstClr val="black"/>
                </a:solidFill>
              </a:rPr>
              <a:t> in ART-treated HIV infection</a:t>
            </a:r>
            <a:endParaRPr lang="en-US" dirty="0">
              <a:solidFill>
                <a:prstClr val="black"/>
              </a:solidFill>
            </a:endParaRPr>
          </a:p>
        </p:txBody>
      </p:sp>
    </p:spTree>
    <p:extLst>
      <p:ext uri="{BB962C8B-B14F-4D97-AF65-F5344CB8AC3E}">
        <p14:creationId xmlns:p14="http://schemas.microsoft.com/office/powerpoint/2010/main" val="2803000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251" r="60693"/>
          <a:stretch/>
        </p:blipFill>
        <p:spPr bwMode="auto">
          <a:xfrm>
            <a:off x="1635989" y="1314456"/>
            <a:ext cx="5889303" cy="343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2" y="173130"/>
            <a:ext cx="8847841" cy="461665"/>
          </a:xfrm>
          <a:prstGeom prst="rect">
            <a:avLst/>
          </a:prstGeom>
        </p:spPr>
        <p:txBody>
          <a:bodyPr wrap="square" lIns="91436" tIns="45718" rIns="91436" bIns="45718">
            <a:spAutoFit/>
          </a:bodyPr>
          <a:lstStyle/>
          <a:p>
            <a:pPr algn="ctr"/>
            <a:r>
              <a:rPr lang="en-US" sz="2400" b="1" dirty="0">
                <a:solidFill>
                  <a:srgbClr val="000000"/>
                </a:solidFill>
                <a:latin typeface="Arial" charset="0"/>
                <a:ea typeface="Arial" charset="0"/>
                <a:cs typeface="Arial" charset="0"/>
              </a:rPr>
              <a:t>Platelets are more hyper-reactive to platelet agonists</a:t>
            </a:r>
          </a:p>
        </p:txBody>
      </p:sp>
      <p:sp>
        <p:nvSpPr>
          <p:cNvPr id="2" name="TextBox 1"/>
          <p:cNvSpPr txBox="1"/>
          <p:nvPr/>
        </p:nvSpPr>
        <p:spPr>
          <a:xfrm>
            <a:off x="84085" y="4635064"/>
            <a:ext cx="3696002" cy="461665"/>
          </a:xfrm>
          <a:prstGeom prst="rect">
            <a:avLst/>
          </a:prstGeom>
          <a:noFill/>
        </p:spPr>
        <p:txBody>
          <a:bodyPr wrap="square" lIns="91436" tIns="45718" rIns="91436" bIns="45718" rtlCol="0">
            <a:spAutoFit/>
          </a:bodyPr>
          <a:lstStyle/>
          <a:p>
            <a:endParaRPr lang="en-US" sz="1200" dirty="0"/>
          </a:p>
          <a:p>
            <a:r>
              <a:rPr lang="en-US" sz="1200" dirty="0" err="1"/>
              <a:t>Sci</a:t>
            </a:r>
            <a:r>
              <a:rPr lang="en-US" sz="1200" dirty="0"/>
              <a:t> Adv. 2019 Jun 12;5(6):eaav5463</a:t>
            </a:r>
          </a:p>
        </p:txBody>
      </p:sp>
    </p:spTree>
    <p:extLst>
      <p:ext uri="{BB962C8B-B14F-4D97-AF65-F5344CB8AC3E}">
        <p14:creationId xmlns:p14="http://schemas.microsoft.com/office/powerpoint/2010/main" val="3107467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24001" y="458093"/>
            <a:ext cx="6326655" cy="4685413"/>
            <a:chOff x="74145" y="149959"/>
            <a:chExt cx="6721047" cy="6754929"/>
          </a:xfrm>
        </p:grpSpPr>
        <p:grpSp>
          <p:nvGrpSpPr>
            <p:cNvPr id="4" name="Group 3"/>
            <p:cNvGrpSpPr/>
            <p:nvPr/>
          </p:nvGrpSpPr>
          <p:grpSpPr>
            <a:xfrm>
              <a:off x="153153" y="149959"/>
              <a:ext cx="6642039" cy="4345842"/>
              <a:chOff x="150282" y="152400"/>
              <a:chExt cx="8307869" cy="548163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82" y="2895600"/>
                <a:ext cx="4173537"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15" y="2917185"/>
                <a:ext cx="4173536"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adimon chamber"/>
              <p:cNvPicPr>
                <a:picLocks noChangeAspect="1" noChangeArrowheads="1"/>
              </p:cNvPicPr>
              <p:nvPr/>
            </p:nvPicPr>
            <p:blipFill rotWithShape="1">
              <a:blip r:embed="rId4">
                <a:extLst>
                  <a:ext uri="{28A0092B-C50C-407E-A947-70E740481C1C}">
                    <a14:useLocalDpi xmlns:a14="http://schemas.microsoft.com/office/drawing/2010/main" val="0"/>
                  </a:ext>
                </a:extLst>
              </a:blip>
              <a:srcRect l="7178" t="14574" r="37713" b="25125"/>
              <a:stretch/>
            </p:blipFill>
            <p:spPr bwMode="auto">
              <a:xfrm>
                <a:off x="762000" y="152400"/>
                <a:ext cx="3553178" cy="290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105433" y="372590"/>
              <a:ext cx="456454" cy="532464"/>
            </a:xfrm>
            <a:prstGeom prst="rect">
              <a:avLst/>
            </a:prstGeom>
            <a:noFill/>
          </p:spPr>
          <p:txBody>
            <a:bodyPr wrap="none" rtlCol="0">
              <a:spAutoFit/>
            </a:bodyPr>
            <a:lstStyle/>
            <a:p>
              <a:r>
                <a:rPr lang="en-US" dirty="0" smtClean="0">
                  <a:solidFill>
                    <a:prstClr val="black"/>
                  </a:solidFill>
                </a:rPr>
                <a:t>A. </a:t>
              </a:r>
              <a:endParaRPr lang="en-US" dirty="0">
                <a:solidFill>
                  <a:prstClr val="black"/>
                </a:solidFill>
              </a:endParaRPr>
            </a:p>
          </p:txBody>
        </p:sp>
        <p:sp>
          <p:nvSpPr>
            <p:cNvPr id="9" name="TextBox 8"/>
            <p:cNvSpPr txBox="1"/>
            <p:nvPr/>
          </p:nvSpPr>
          <p:spPr>
            <a:xfrm>
              <a:off x="3867024" y="368103"/>
              <a:ext cx="506111" cy="532464"/>
            </a:xfrm>
            <a:prstGeom prst="rect">
              <a:avLst/>
            </a:prstGeom>
            <a:noFill/>
          </p:spPr>
          <p:txBody>
            <a:bodyPr wrap="none" rtlCol="0">
              <a:spAutoFit/>
            </a:bodyPr>
            <a:lstStyle/>
            <a:p>
              <a:r>
                <a:rPr lang="en-US" dirty="0" smtClean="0">
                  <a:solidFill>
                    <a:prstClr val="black"/>
                  </a:solidFill>
                </a:rPr>
                <a:t>C.. </a:t>
              </a:r>
              <a:endParaRPr lang="en-US" dirty="0">
                <a:solidFill>
                  <a:prstClr val="black"/>
                </a:solidFill>
              </a:endParaRPr>
            </a:p>
          </p:txBody>
        </p:sp>
        <p:sp>
          <p:nvSpPr>
            <p:cNvPr id="10" name="TextBox 9"/>
            <p:cNvSpPr txBox="1"/>
            <p:nvPr/>
          </p:nvSpPr>
          <p:spPr>
            <a:xfrm>
              <a:off x="74145" y="2264459"/>
              <a:ext cx="446509" cy="532464"/>
            </a:xfrm>
            <a:prstGeom prst="rect">
              <a:avLst/>
            </a:prstGeom>
            <a:noFill/>
          </p:spPr>
          <p:txBody>
            <a:bodyPr wrap="none" rtlCol="0">
              <a:spAutoFit/>
            </a:bodyPr>
            <a:lstStyle/>
            <a:p>
              <a:r>
                <a:rPr lang="en-US" dirty="0" smtClean="0">
                  <a:solidFill>
                    <a:prstClr val="black"/>
                  </a:solidFill>
                </a:rPr>
                <a:t>B. </a:t>
              </a:r>
              <a:endParaRPr lang="en-US" dirty="0">
                <a:solidFill>
                  <a:prstClr val="black"/>
                </a:solidFill>
              </a:endParaRPr>
            </a:p>
          </p:txBody>
        </p:sp>
        <p:grpSp>
          <p:nvGrpSpPr>
            <p:cNvPr id="11" name="Group 32"/>
            <p:cNvGrpSpPr>
              <a:grpSpLocks/>
            </p:cNvGrpSpPr>
            <p:nvPr/>
          </p:nvGrpSpPr>
          <p:grpSpPr bwMode="auto">
            <a:xfrm>
              <a:off x="273238" y="4501395"/>
              <a:ext cx="6368458" cy="2403493"/>
              <a:chOff x="762000" y="1447800"/>
              <a:chExt cx="7856604" cy="3170739"/>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398938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4"/>
              <p:cNvPicPr>
                <a:picLocks noChangeAspect="1" noChangeArrowheads="1"/>
              </p:cNvPicPr>
              <p:nvPr/>
            </p:nvPicPr>
            <p:blipFill>
              <a:blip r:embed="rId6">
                <a:extLst>
                  <a:ext uri="{28A0092B-C50C-407E-A947-70E740481C1C}">
                    <a14:useLocalDpi xmlns:a14="http://schemas.microsoft.com/office/drawing/2010/main" val="0"/>
                  </a:ext>
                </a:extLst>
              </a:blip>
              <a:srcRect r="6892"/>
              <a:stretch>
                <a:fillRect/>
              </a:stretch>
            </p:blipFill>
            <p:spPr bwMode="auto">
              <a:xfrm>
                <a:off x="4845032" y="1502276"/>
                <a:ext cx="3773572"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77258" y="4329742"/>
              <a:ext cx="459519" cy="532464"/>
            </a:xfrm>
            <a:prstGeom prst="rect">
              <a:avLst/>
            </a:prstGeom>
            <a:noFill/>
          </p:spPr>
          <p:txBody>
            <a:bodyPr wrap="none" rtlCol="0">
              <a:spAutoFit/>
            </a:bodyPr>
            <a:lstStyle/>
            <a:p>
              <a:r>
                <a:rPr lang="en-US" dirty="0" smtClean="0">
                  <a:solidFill>
                    <a:prstClr val="black"/>
                  </a:solidFill>
                </a:rPr>
                <a:t>D. </a:t>
              </a:r>
              <a:endParaRPr lang="en-US" dirty="0">
                <a:solidFill>
                  <a:prstClr val="black"/>
                </a:solidFil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1858" y="1460137"/>
              <a:ext cx="2045183" cy="780981"/>
            </a:xfrm>
            <a:prstGeom prst="rect">
              <a:avLst/>
            </a:prstGeom>
          </p:spPr>
        </p:pic>
        <p:sp>
          <p:nvSpPr>
            <p:cNvPr id="18" name="TextBox 17"/>
            <p:cNvSpPr txBox="1"/>
            <p:nvPr/>
          </p:nvSpPr>
          <p:spPr>
            <a:xfrm>
              <a:off x="4817982" y="1321638"/>
              <a:ext cx="625317" cy="399348"/>
            </a:xfrm>
            <a:prstGeom prst="rect">
              <a:avLst/>
            </a:prstGeom>
            <a:noFill/>
          </p:spPr>
          <p:txBody>
            <a:bodyPr wrap="none" rtlCol="0">
              <a:spAutoFit/>
            </a:bodyPr>
            <a:lstStyle/>
            <a:p>
              <a:r>
                <a:rPr lang="en-US" sz="1200" b="1" dirty="0">
                  <a:solidFill>
                    <a:prstClr val="black"/>
                  </a:solidFill>
                </a:rPr>
                <a:t>HIV(+)</a:t>
              </a: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1858" y="510577"/>
              <a:ext cx="2089978" cy="775051"/>
            </a:xfrm>
            <a:prstGeom prst="rect">
              <a:avLst/>
            </a:prstGeom>
          </p:spPr>
        </p:pic>
        <p:sp>
          <p:nvSpPr>
            <p:cNvPr id="3" name="TextBox 2"/>
            <p:cNvSpPr txBox="1"/>
            <p:nvPr/>
          </p:nvSpPr>
          <p:spPr>
            <a:xfrm>
              <a:off x="4817982" y="380672"/>
              <a:ext cx="592961" cy="399348"/>
            </a:xfrm>
            <a:prstGeom prst="rect">
              <a:avLst/>
            </a:prstGeom>
            <a:noFill/>
          </p:spPr>
          <p:txBody>
            <a:bodyPr wrap="none" rtlCol="0">
              <a:spAutoFit/>
            </a:bodyPr>
            <a:lstStyle/>
            <a:p>
              <a:r>
                <a:rPr lang="en-US" sz="1200" b="1" dirty="0">
                  <a:solidFill>
                    <a:prstClr val="black"/>
                  </a:solidFill>
                </a:rPr>
                <a:t>HIV(-)</a:t>
              </a:r>
            </a:p>
          </p:txBody>
        </p:sp>
        <p:sp>
          <p:nvSpPr>
            <p:cNvPr id="7" name="Rectangle 6"/>
            <p:cNvSpPr/>
            <p:nvPr/>
          </p:nvSpPr>
          <p:spPr>
            <a:xfrm>
              <a:off x="1295400" y="1981199"/>
              <a:ext cx="1143000" cy="283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p:cNvSpPr/>
          <p:nvPr/>
        </p:nvSpPr>
        <p:spPr>
          <a:xfrm>
            <a:off x="0" y="529"/>
            <a:ext cx="9144000" cy="461665"/>
          </a:xfrm>
          <a:prstGeom prst="rect">
            <a:avLst/>
          </a:prstGeom>
        </p:spPr>
        <p:txBody>
          <a:bodyPr wrap="square" lIns="91436" tIns="45718" rIns="91436" bIns="45718">
            <a:spAutoFit/>
          </a:bodyPr>
          <a:lstStyle/>
          <a:p>
            <a:pPr algn="ctr"/>
            <a:r>
              <a:rPr lang="en-US" sz="2400" b="1" dirty="0">
                <a:solidFill>
                  <a:prstClr val="black"/>
                </a:solidFill>
              </a:rPr>
              <a:t>Blood </a:t>
            </a:r>
            <a:r>
              <a:rPr lang="en-US" sz="2400" b="1" dirty="0" err="1">
                <a:solidFill>
                  <a:prstClr val="black"/>
                </a:solidFill>
              </a:rPr>
              <a:t>thrombogenicity</a:t>
            </a:r>
            <a:r>
              <a:rPr lang="en-US" sz="2400" b="1" dirty="0">
                <a:solidFill>
                  <a:prstClr val="black"/>
                </a:solidFill>
              </a:rPr>
              <a:t> is markedly increased in HIV-infected patients</a:t>
            </a:r>
          </a:p>
        </p:txBody>
      </p:sp>
      <p:sp>
        <p:nvSpPr>
          <p:cNvPr id="2" name="TextBox 1"/>
          <p:cNvSpPr txBox="1"/>
          <p:nvPr/>
        </p:nvSpPr>
        <p:spPr>
          <a:xfrm>
            <a:off x="115614" y="4677103"/>
            <a:ext cx="2285665" cy="265453"/>
          </a:xfrm>
          <a:prstGeom prst="rect">
            <a:avLst/>
          </a:prstGeom>
          <a:noFill/>
        </p:spPr>
        <p:txBody>
          <a:bodyPr wrap="none" lIns="91436" tIns="45718" rIns="91436" bIns="45718" rtlCol="0">
            <a:spAutoFit/>
          </a:bodyPr>
          <a:lstStyle/>
          <a:p>
            <a:pPr lvl="0"/>
            <a:r>
              <a:rPr lang="en-US" sz="1100" dirty="0" err="1">
                <a:solidFill>
                  <a:srgbClr val="000000"/>
                </a:solidFill>
                <a:latin typeface="Times New Roman"/>
              </a:rPr>
              <a:t>Sci</a:t>
            </a:r>
            <a:r>
              <a:rPr lang="en-US" sz="1100" dirty="0">
                <a:solidFill>
                  <a:srgbClr val="000000"/>
                </a:solidFill>
                <a:latin typeface="Times New Roman"/>
              </a:rPr>
              <a:t> Adv. 2019 Jun 12;5(6):eaav5463</a:t>
            </a:r>
          </a:p>
        </p:txBody>
      </p:sp>
    </p:spTree>
    <p:extLst>
      <p:ext uri="{BB962C8B-B14F-4D97-AF65-F5344CB8AC3E}">
        <p14:creationId xmlns:p14="http://schemas.microsoft.com/office/powerpoint/2010/main" val="2483583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01" y="800100"/>
            <a:ext cx="3535164"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4053"/>
          <a:stretch/>
        </p:blipFill>
        <p:spPr bwMode="auto">
          <a:xfrm>
            <a:off x="4114799" y="2741305"/>
            <a:ext cx="3429001" cy="179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t="4916" b="5486"/>
          <a:stretch/>
        </p:blipFill>
        <p:spPr bwMode="auto">
          <a:xfrm>
            <a:off x="554293" y="2742489"/>
            <a:ext cx="3584498" cy="175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317" y="800106"/>
            <a:ext cx="3700216" cy="190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9848"/>
            <a:ext cx="9144000" cy="830997"/>
          </a:xfrm>
          <a:prstGeom prst="rect">
            <a:avLst/>
          </a:prstGeom>
        </p:spPr>
        <p:txBody>
          <a:bodyPr wrap="square" lIns="91436" tIns="45718" rIns="91436" bIns="45718">
            <a:spAutoFit/>
          </a:bodyPr>
          <a:lstStyle/>
          <a:p>
            <a:pPr algn="ctr"/>
            <a:r>
              <a:rPr lang="en-US" sz="2400" b="1" dirty="0">
                <a:solidFill>
                  <a:srgbClr val="000000"/>
                </a:solidFill>
                <a:latin typeface="Arial" charset="0"/>
                <a:ea typeface="Arial" charset="0"/>
                <a:cs typeface="Arial" charset="0"/>
              </a:rPr>
              <a:t>In PWH blood thrombogenicity is significantly associated with inflammatory biomarkers</a:t>
            </a:r>
          </a:p>
        </p:txBody>
      </p:sp>
      <p:sp>
        <p:nvSpPr>
          <p:cNvPr id="2" name="TextBox 1"/>
          <p:cNvSpPr txBox="1"/>
          <p:nvPr/>
        </p:nvSpPr>
        <p:spPr>
          <a:xfrm>
            <a:off x="168168" y="4645574"/>
            <a:ext cx="2429639" cy="276999"/>
          </a:xfrm>
          <a:prstGeom prst="rect">
            <a:avLst/>
          </a:prstGeom>
          <a:noFill/>
        </p:spPr>
        <p:txBody>
          <a:bodyPr wrap="none" lIns="91436" tIns="45718" rIns="91436" bIns="45718" rtlCol="0">
            <a:spAutoFit/>
          </a:bodyPr>
          <a:lstStyle/>
          <a:p>
            <a:pPr lvl="0"/>
            <a:r>
              <a:rPr lang="en-US" sz="1200" dirty="0" err="1">
                <a:solidFill>
                  <a:srgbClr val="000000"/>
                </a:solidFill>
              </a:rPr>
              <a:t>Sci</a:t>
            </a:r>
            <a:r>
              <a:rPr lang="en-US" sz="1200" dirty="0">
                <a:solidFill>
                  <a:srgbClr val="000000"/>
                </a:solidFill>
              </a:rPr>
              <a:t> Adv. 2019 Jun 12;5(6):eaav5463</a:t>
            </a:r>
          </a:p>
        </p:txBody>
      </p:sp>
    </p:spTree>
    <p:extLst>
      <p:ext uri="{BB962C8B-B14F-4D97-AF65-F5344CB8AC3E}">
        <p14:creationId xmlns:p14="http://schemas.microsoft.com/office/powerpoint/2010/main" val="45601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charset="0"/>
                <a:cs typeface="Arial" charset="0"/>
              </a:rPr>
              <a:t>PWH on ART:</a:t>
            </a:r>
            <a:endParaRPr lang="en-US" dirty="0">
              <a:latin typeface="Arial" charset="0"/>
              <a:cs typeface="Arial" charset="0"/>
            </a:endParaRPr>
          </a:p>
          <a:p>
            <a:pPr lvl="1"/>
            <a:r>
              <a:rPr lang="en-US" dirty="0">
                <a:latin typeface="Arial" charset="0"/>
                <a:cs typeface="Arial" charset="0"/>
              </a:rPr>
              <a:t>Induced more thromboses formation regardless of shear force</a:t>
            </a:r>
          </a:p>
          <a:p>
            <a:pPr lvl="2"/>
            <a:r>
              <a:rPr lang="en-US" dirty="0" smtClean="0">
                <a:latin typeface="Arial" charset="0"/>
                <a:cs typeface="Arial" charset="0"/>
              </a:rPr>
              <a:t>Women HIV+ </a:t>
            </a:r>
            <a:r>
              <a:rPr lang="en-US" dirty="0">
                <a:latin typeface="Arial" charset="0"/>
                <a:cs typeface="Arial" charset="0"/>
              </a:rPr>
              <a:t>induced more thromboses formation under high shear than </a:t>
            </a:r>
            <a:r>
              <a:rPr lang="en-US" dirty="0" smtClean="0">
                <a:latin typeface="Arial" charset="0"/>
                <a:cs typeface="Arial" charset="0"/>
              </a:rPr>
              <a:t>Men HIV+</a:t>
            </a:r>
          </a:p>
          <a:p>
            <a:pPr lvl="2"/>
            <a:r>
              <a:rPr lang="en-US" dirty="0" smtClean="0">
                <a:latin typeface="Arial" charset="0"/>
                <a:cs typeface="Arial" charset="0"/>
              </a:rPr>
              <a:t>Platelets </a:t>
            </a:r>
            <a:r>
              <a:rPr lang="en-US" dirty="0">
                <a:latin typeface="Arial" charset="0"/>
                <a:cs typeface="Arial" charset="0"/>
              </a:rPr>
              <a:t>were more reactive to platelet agonists</a:t>
            </a:r>
          </a:p>
          <a:p>
            <a:pPr lvl="1"/>
            <a:r>
              <a:rPr lang="en-US" dirty="0">
                <a:latin typeface="Arial" charset="0"/>
                <a:cs typeface="Arial" charset="0"/>
              </a:rPr>
              <a:t>Thromboses formation under high shear conditions correlated with plasma markers of inflammation</a:t>
            </a:r>
          </a:p>
          <a:p>
            <a:pPr lvl="2"/>
            <a:r>
              <a:rPr lang="en-US" dirty="0">
                <a:latin typeface="Arial" charset="0"/>
                <a:cs typeface="Arial" charset="0"/>
              </a:rPr>
              <a:t>Pos. correlation with non-classical monocytes but a neg. correlation with classical monocytes</a:t>
            </a:r>
          </a:p>
          <a:p>
            <a:endParaRPr lang="en-US" dirty="0"/>
          </a:p>
        </p:txBody>
      </p:sp>
      <p:sp>
        <p:nvSpPr>
          <p:cNvPr id="4" name="TextBox 3"/>
          <p:cNvSpPr txBox="1"/>
          <p:nvPr/>
        </p:nvSpPr>
        <p:spPr>
          <a:xfrm>
            <a:off x="562860" y="4415591"/>
            <a:ext cx="3503814" cy="276999"/>
          </a:xfrm>
          <a:prstGeom prst="rect">
            <a:avLst/>
          </a:prstGeom>
          <a:noFill/>
        </p:spPr>
        <p:txBody>
          <a:bodyPr wrap="square" lIns="91436" tIns="45718" rIns="91436" bIns="45718" rtlCol="0">
            <a:spAutoFit/>
          </a:bodyPr>
          <a:lstStyle/>
          <a:p>
            <a:pPr defTabSz="342884"/>
            <a:r>
              <a:rPr lang="en-US" sz="1200" dirty="0">
                <a:solidFill>
                  <a:srgbClr val="000000"/>
                </a:solidFill>
                <a:latin typeface="Times New Roman"/>
              </a:rPr>
              <a:t>O’Brien M. </a:t>
            </a:r>
            <a:r>
              <a:rPr lang="en-US" sz="1200" dirty="0" err="1">
                <a:solidFill>
                  <a:srgbClr val="000000"/>
                </a:solidFill>
                <a:latin typeface="Times New Roman"/>
              </a:rPr>
              <a:t>Sci</a:t>
            </a:r>
            <a:r>
              <a:rPr lang="en-US" sz="1200" dirty="0">
                <a:solidFill>
                  <a:srgbClr val="000000"/>
                </a:solidFill>
                <a:latin typeface="Times New Roman"/>
              </a:rPr>
              <a:t> Adv. 2019 Jun 12;5(6):eaav5463</a:t>
            </a:r>
          </a:p>
        </p:txBody>
      </p:sp>
    </p:spTree>
    <p:extLst>
      <p:ext uri="{BB962C8B-B14F-4D97-AF65-F5344CB8AC3E}">
        <p14:creationId xmlns:p14="http://schemas.microsoft.com/office/powerpoint/2010/main" val="3828300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t>Biomarkers of Inflammation and Coagulation</a:t>
            </a:r>
          </a:p>
        </p:txBody>
      </p:sp>
      <p:sp>
        <p:nvSpPr>
          <p:cNvPr id="3" name="Content Placeholder 2"/>
          <p:cNvSpPr>
            <a:spLocks noGrp="1"/>
          </p:cNvSpPr>
          <p:nvPr>
            <p:ph idx="1"/>
          </p:nvPr>
        </p:nvSpPr>
        <p:spPr/>
        <p:txBody>
          <a:bodyPr/>
          <a:lstStyle/>
          <a:p>
            <a:r>
              <a:rPr lang="en-US" sz="1800" dirty="0" smtClean="0"/>
              <a:t>Persons with</a:t>
            </a:r>
            <a:r>
              <a:rPr lang="en-US" sz="1800" dirty="0" smtClean="0"/>
              <a:t> </a:t>
            </a:r>
            <a:r>
              <a:rPr lang="en-US" sz="1800" dirty="0"/>
              <a:t>HIV-1 have increased levels of </a:t>
            </a:r>
            <a:r>
              <a:rPr lang="en-US" sz="1800" dirty="0" err="1"/>
              <a:t>hs</a:t>
            </a:r>
            <a:r>
              <a:rPr lang="en-US" sz="1800" dirty="0"/>
              <a:t>-CRP, TNF alpha (TNF-</a:t>
            </a:r>
            <a:r>
              <a:rPr lang="en-US" sz="1800" dirty="0">
                <a:sym typeface="Symbol"/>
              </a:rPr>
              <a:t></a:t>
            </a:r>
            <a:r>
              <a:rPr lang="en-US" sz="1800" dirty="0"/>
              <a:t>), IL-6, d-dimer and other biomarkers compared with </a:t>
            </a:r>
            <a:r>
              <a:rPr lang="en-US" sz="1800" dirty="0" smtClean="0"/>
              <a:t>people without HIV.</a:t>
            </a:r>
            <a:endParaRPr lang="en-US" sz="1800" dirty="0"/>
          </a:p>
          <a:p>
            <a:r>
              <a:rPr lang="en-US" sz="1800" dirty="0"/>
              <a:t> These elevations in biomarkers persist even after virologic suppression, likely due to HIV-induced activation of inflammation and coagulation pathways.</a:t>
            </a:r>
          </a:p>
          <a:p>
            <a:r>
              <a:rPr lang="en-US" sz="1800" dirty="0"/>
              <a:t> Levels of TNF-</a:t>
            </a:r>
            <a:r>
              <a:rPr lang="en-US" sz="1800" dirty="0">
                <a:sym typeface="Symbol"/>
              </a:rPr>
              <a:t></a:t>
            </a:r>
            <a:r>
              <a:rPr lang="en-US" sz="1800" dirty="0"/>
              <a:t>, IL-6, </a:t>
            </a:r>
            <a:r>
              <a:rPr lang="en-US" sz="1800" dirty="0" err="1"/>
              <a:t>hs</a:t>
            </a:r>
            <a:r>
              <a:rPr lang="en-US" sz="1800" dirty="0"/>
              <a:t>-CRP and other proinflammatory cytokines are associated with HIV-1 viral load and may predict disease progression, as well as correlate with a higher risk of CVD and all-cause mortality.</a:t>
            </a:r>
          </a:p>
          <a:p>
            <a:r>
              <a:rPr lang="en-US" sz="1800" dirty="0"/>
              <a:t>To date, no markers have been found to be both predictive of comorbidity risk and responsive to HIV VL suppression or risk factor modification in PWH</a:t>
            </a:r>
          </a:p>
        </p:txBody>
      </p:sp>
      <p:sp>
        <p:nvSpPr>
          <p:cNvPr id="2" name="TextBox 1"/>
          <p:cNvSpPr txBox="1"/>
          <p:nvPr/>
        </p:nvSpPr>
        <p:spPr>
          <a:xfrm>
            <a:off x="457201" y="4348980"/>
            <a:ext cx="8140262" cy="197362"/>
          </a:xfrm>
          <a:prstGeom prst="rect">
            <a:avLst/>
          </a:prstGeom>
          <a:noFill/>
        </p:spPr>
        <p:txBody>
          <a:bodyPr wrap="square" lIns="0" tIns="0" rIns="0" bIns="0" rtlCol="0">
            <a:spAutoFit/>
          </a:bodyPr>
          <a:lstStyle/>
          <a:p>
            <a:pPr defTabSz="342884">
              <a:lnSpc>
                <a:spcPct val="90000"/>
              </a:lnSpc>
            </a:pPr>
            <a:r>
              <a:rPr lang="en-US" sz="1400" dirty="0">
                <a:solidFill>
                  <a:prstClr val="black"/>
                </a:solidFill>
                <a:latin typeface="Calibri"/>
              </a:rPr>
              <a:t>Kaplan-Lewis E. Current HIV/AIDS Reports 2016;13:297-308</a:t>
            </a:r>
          </a:p>
        </p:txBody>
      </p:sp>
    </p:spTree>
    <p:extLst>
      <p:ext uri="{BB962C8B-B14F-4D97-AF65-F5344CB8AC3E}">
        <p14:creationId xmlns:p14="http://schemas.microsoft.com/office/powerpoint/2010/main" val="252678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4"/>
          <p:cNvSpPr>
            <a:spLocks noGrp="1"/>
          </p:cNvSpPr>
          <p:nvPr>
            <p:ph type="title"/>
          </p:nvPr>
        </p:nvSpPr>
        <p:spPr/>
        <p:txBody>
          <a:bodyPr/>
          <a:lstStyle/>
          <a:p>
            <a:r>
              <a:rPr lang="en-US" altLang="en-US" dirty="0" smtClean="0"/>
              <a:t>Ideal Qualities Desired for Surrogate Markers</a:t>
            </a:r>
          </a:p>
        </p:txBody>
      </p:sp>
      <p:sp>
        <p:nvSpPr>
          <p:cNvPr id="110595" name="Content Placeholder 5"/>
          <p:cNvSpPr>
            <a:spLocks noGrp="1"/>
          </p:cNvSpPr>
          <p:nvPr>
            <p:ph idx="1"/>
          </p:nvPr>
        </p:nvSpPr>
        <p:spPr>
          <a:xfrm>
            <a:off x="457201" y="1143002"/>
            <a:ext cx="8140262" cy="1773621"/>
          </a:xfrm>
        </p:spPr>
        <p:txBody>
          <a:bodyPr>
            <a:normAutofit fontScale="85000" lnSpcReduction="10000"/>
          </a:bodyPr>
          <a:lstStyle/>
          <a:p>
            <a:r>
              <a:rPr lang="en-US" altLang="en-US" dirty="0" smtClean="0"/>
              <a:t>Must Predict Clinical Outcomes or Disease e.g. clinically meaningful</a:t>
            </a:r>
          </a:p>
          <a:p>
            <a:r>
              <a:rPr lang="en-US" altLang="en-US" dirty="0" smtClean="0"/>
              <a:t>Reflects the key pathophysiologic process mediating the risk of disease</a:t>
            </a:r>
          </a:p>
          <a:p>
            <a:r>
              <a:rPr lang="en-US" altLang="en-US" dirty="0" smtClean="0"/>
              <a:t>Must be responsive to interventions</a:t>
            </a:r>
          </a:p>
          <a:p>
            <a:r>
              <a:rPr lang="en-US" altLang="en-US" dirty="0" smtClean="0"/>
              <a:t>Good reproducibility (both within a sample and within an individual)</a:t>
            </a:r>
          </a:p>
        </p:txBody>
      </p:sp>
      <p:sp>
        <p:nvSpPr>
          <p:cNvPr id="2" name="Rectangle 1"/>
          <p:cNvSpPr/>
          <p:nvPr/>
        </p:nvSpPr>
        <p:spPr>
          <a:xfrm>
            <a:off x="283713" y="3111191"/>
            <a:ext cx="4984061" cy="830997"/>
          </a:xfrm>
          <a:prstGeom prst="rect">
            <a:avLst/>
          </a:prstGeom>
        </p:spPr>
        <p:txBody>
          <a:bodyPr wrap="square" lIns="91436" tIns="45718" rIns="91436" bIns="45718">
            <a:spAutoFit/>
          </a:bodyPr>
          <a:lstStyle/>
          <a:p>
            <a:pPr defTabSz="342884"/>
            <a:r>
              <a:rPr lang="en-US" sz="1000" dirty="0">
                <a:solidFill>
                  <a:prstClr val="black"/>
                </a:solidFill>
                <a:latin typeface="Calibri"/>
              </a:rPr>
              <a:t>Fleming DR and </a:t>
            </a:r>
            <a:r>
              <a:rPr lang="en-US" sz="1000" dirty="0" err="1">
                <a:solidFill>
                  <a:prstClr val="black"/>
                </a:solidFill>
                <a:latin typeface="Calibri"/>
              </a:rPr>
              <a:t>DeMets</a:t>
            </a:r>
            <a:r>
              <a:rPr lang="en-US" sz="1000" dirty="0">
                <a:solidFill>
                  <a:prstClr val="black"/>
                </a:solidFill>
                <a:latin typeface="Calibri"/>
              </a:rPr>
              <a:t>, DL, 1996; </a:t>
            </a:r>
            <a:r>
              <a:rPr lang="en-US" sz="1000" i="1" dirty="0">
                <a:solidFill>
                  <a:prstClr val="black"/>
                </a:solidFill>
                <a:latin typeface="Calibri"/>
              </a:rPr>
              <a:t>Ann Mem Med. </a:t>
            </a:r>
            <a:r>
              <a:rPr lang="en-US" sz="1000" dirty="0">
                <a:solidFill>
                  <a:prstClr val="black"/>
                </a:solidFill>
                <a:latin typeface="Calibri"/>
              </a:rPr>
              <a:t>1996; 125:605-613.</a:t>
            </a:r>
          </a:p>
          <a:p>
            <a:pPr defTabSz="342884"/>
            <a:r>
              <a:rPr lang="en-US" sz="1000" dirty="0" err="1">
                <a:solidFill>
                  <a:prstClr val="black"/>
                </a:solidFill>
                <a:latin typeface="Calibri"/>
              </a:rPr>
              <a:t>Strimbu</a:t>
            </a:r>
            <a:r>
              <a:rPr lang="en-US" sz="1000" dirty="0">
                <a:solidFill>
                  <a:prstClr val="black"/>
                </a:solidFill>
                <a:latin typeface="Calibri"/>
              </a:rPr>
              <a:t>. K and </a:t>
            </a:r>
            <a:r>
              <a:rPr lang="en-US" sz="1000" dirty="0" err="1">
                <a:solidFill>
                  <a:prstClr val="black"/>
                </a:solidFill>
                <a:latin typeface="Calibri"/>
              </a:rPr>
              <a:t>Tavel</a:t>
            </a:r>
            <a:r>
              <a:rPr lang="en-US" sz="1000" dirty="0">
                <a:solidFill>
                  <a:prstClr val="black"/>
                </a:solidFill>
                <a:latin typeface="Calibri"/>
              </a:rPr>
              <a:t>, JA. M.D, </a:t>
            </a:r>
            <a:r>
              <a:rPr lang="en-US" sz="1000" dirty="0" err="1">
                <a:solidFill>
                  <a:prstClr val="black"/>
                </a:solidFill>
                <a:latin typeface="Calibri"/>
              </a:rPr>
              <a:t>Curr</a:t>
            </a:r>
            <a:r>
              <a:rPr lang="en-US" sz="1000" dirty="0">
                <a:solidFill>
                  <a:prstClr val="black"/>
                </a:solidFill>
                <a:latin typeface="Calibri"/>
              </a:rPr>
              <a:t> </a:t>
            </a:r>
            <a:r>
              <a:rPr lang="en-US" sz="1000" dirty="0" err="1">
                <a:solidFill>
                  <a:prstClr val="black"/>
                </a:solidFill>
                <a:latin typeface="Calibri"/>
              </a:rPr>
              <a:t>Opin</a:t>
            </a:r>
            <a:r>
              <a:rPr lang="en-US" sz="1000" dirty="0">
                <a:solidFill>
                  <a:prstClr val="black"/>
                </a:solidFill>
                <a:latin typeface="Calibri"/>
              </a:rPr>
              <a:t> HIV AIDS. 2010 November ; 5(6): 463–466</a:t>
            </a:r>
          </a:p>
          <a:p>
            <a:pPr defTabSz="342884"/>
            <a:r>
              <a:rPr lang="en-US" sz="1000" dirty="0">
                <a:solidFill>
                  <a:prstClr val="black"/>
                </a:solidFill>
                <a:latin typeface="Calibri"/>
              </a:rPr>
              <a:t>Fleming, DR and Powers, JH; Stat Med. 2012 November 10; 31(25): 2973–2984.</a:t>
            </a:r>
          </a:p>
          <a:p>
            <a:pPr defTabSz="342884"/>
            <a:endParaRPr lang="en-US" dirty="0">
              <a:solidFill>
                <a:prstClr val="black"/>
              </a:solidFill>
              <a:latin typeface="Calibri"/>
            </a:endParaRPr>
          </a:p>
        </p:txBody>
      </p:sp>
      <p:sp>
        <p:nvSpPr>
          <p:cNvPr id="3" name="Rectangle 2"/>
          <p:cNvSpPr/>
          <p:nvPr/>
        </p:nvSpPr>
        <p:spPr>
          <a:xfrm>
            <a:off x="283710" y="3746810"/>
            <a:ext cx="8744676" cy="707886"/>
          </a:xfrm>
          <a:prstGeom prst="rect">
            <a:avLst/>
          </a:prstGeom>
        </p:spPr>
        <p:txBody>
          <a:bodyPr wrap="square" lIns="91436" tIns="45718" rIns="91436" bIns="45718">
            <a:spAutoFit/>
          </a:bodyPr>
          <a:lstStyle/>
          <a:p>
            <a:pPr defTabSz="342884"/>
            <a:r>
              <a:rPr lang="en-US" sz="1000" dirty="0">
                <a:solidFill>
                  <a:prstClr val="black"/>
                </a:solidFill>
                <a:latin typeface="Calibri"/>
                <a:hlinkClick r:id="rId2"/>
              </a:rPr>
              <a:t>http://www.conversantbio.com/blog/bid/383664/5-Core-Characteristics-of-Surrogate-Endpoint-Biomarkers</a:t>
            </a:r>
            <a:endParaRPr lang="en-US" sz="1000" dirty="0">
              <a:solidFill>
                <a:prstClr val="black"/>
              </a:solidFill>
              <a:latin typeface="Calibri"/>
            </a:endParaRPr>
          </a:p>
          <a:p>
            <a:pPr defTabSz="342884"/>
            <a:r>
              <a:rPr lang="en-US" sz="1000" dirty="0">
                <a:solidFill>
                  <a:prstClr val="black"/>
                </a:solidFill>
                <a:latin typeface="Calibri"/>
              </a:rPr>
              <a:t>Evaluation of Biomarkers and Surrogate Endpoints in  Chronic Disease, 2010,  </a:t>
            </a:r>
            <a:r>
              <a:rPr lang="en-US" sz="1000" dirty="0">
                <a:solidFill>
                  <a:prstClr val="black"/>
                </a:solidFill>
                <a:latin typeface="Calibri"/>
                <a:hlinkClick r:id="rId3"/>
              </a:rPr>
              <a:t>www.iom.edu/biomarkerevaluation</a:t>
            </a:r>
            <a:endParaRPr lang="en-US" sz="1000" dirty="0">
              <a:solidFill>
                <a:prstClr val="black"/>
              </a:solidFill>
              <a:latin typeface="Calibri"/>
            </a:endParaRPr>
          </a:p>
          <a:p>
            <a:pPr defTabSz="342884"/>
            <a:r>
              <a:rPr lang="en-US" sz="1000" dirty="0">
                <a:solidFill>
                  <a:prstClr val="black"/>
                </a:solidFill>
                <a:latin typeface="Calibri"/>
              </a:rPr>
              <a:t>Clinical Trial Endpoints, Sullivan, EJ,; USA Food and Drug Administration</a:t>
            </a:r>
          </a:p>
          <a:p>
            <a:pPr defTabSz="342884"/>
            <a:r>
              <a:rPr lang="en-US" sz="1000" dirty="0">
                <a:solidFill>
                  <a:prstClr val="black"/>
                </a:solidFill>
                <a:latin typeface="Calibri"/>
              </a:rPr>
              <a:t>Outcome Measures, Biomarkers and Endpoints, McCune, S, USA Food and Drug Administration, 2016</a:t>
            </a:r>
          </a:p>
        </p:txBody>
      </p:sp>
    </p:spTree>
    <p:extLst>
      <p:ext uri="{BB962C8B-B14F-4D97-AF65-F5344CB8AC3E}">
        <p14:creationId xmlns:p14="http://schemas.microsoft.com/office/powerpoint/2010/main" val="18956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dirty="0" smtClean="0"/>
              <a:t>Introduction </a:t>
            </a:r>
          </a:p>
        </p:txBody>
      </p:sp>
      <p:sp>
        <p:nvSpPr>
          <p:cNvPr id="121859" name="Content Placeholder 2"/>
          <p:cNvSpPr>
            <a:spLocks noGrp="1"/>
          </p:cNvSpPr>
          <p:nvPr>
            <p:ph idx="1"/>
          </p:nvPr>
        </p:nvSpPr>
        <p:spPr/>
        <p:txBody>
          <a:bodyPr>
            <a:normAutofit fontScale="92500" lnSpcReduction="10000"/>
          </a:bodyPr>
          <a:lstStyle/>
          <a:p>
            <a:pPr lvl="0">
              <a:lnSpc>
                <a:spcPct val="80000"/>
              </a:lnSpc>
              <a:buClr>
                <a:srgbClr val="E2E2E2">
                  <a:lumMod val="75000"/>
                </a:srgbClr>
              </a:buClr>
              <a:defRPr/>
            </a:pPr>
            <a:r>
              <a:rPr lang="en-US" altLang="en-US" dirty="0">
                <a:solidFill>
                  <a:prstClr val="black"/>
                </a:solidFill>
              </a:rPr>
              <a:t>Increased life expectancy on ART. However, life expectancies still shorter than for general population</a:t>
            </a:r>
          </a:p>
          <a:p>
            <a:pPr lvl="1">
              <a:lnSpc>
                <a:spcPct val="80000"/>
              </a:lnSpc>
              <a:buClr>
                <a:srgbClr val="E2E2E2">
                  <a:lumMod val="75000"/>
                </a:srgbClr>
              </a:buClr>
              <a:defRPr/>
            </a:pPr>
            <a:r>
              <a:rPr lang="en-US" altLang="en-US" dirty="0">
                <a:solidFill>
                  <a:prstClr val="black"/>
                </a:solidFill>
              </a:rPr>
              <a:t>Especially for low CD4 and/or salvage regimens </a:t>
            </a:r>
          </a:p>
          <a:p>
            <a:r>
              <a:rPr lang="en-US" altLang="en-US" dirty="0" smtClean="0"/>
              <a:t>Older persons may be diagnosed later and have more advanced HIV infection at presentation</a:t>
            </a:r>
          </a:p>
          <a:p>
            <a:r>
              <a:rPr lang="en-US" altLang="en-US" dirty="0" smtClean="0"/>
              <a:t>There is a less robust immunologic response to antiretroviral therapy in this population</a:t>
            </a:r>
          </a:p>
          <a:p>
            <a:pPr>
              <a:lnSpc>
                <a:spcPct val="80000"/>
              </a:lnSpc>
              <a:buClr>
                <a:srgbClr val="E2E2E2">
                  <a:lumMod val="75000"/>
                </a:srgbClr>
              </a:buClr>
              <a:defRPr/>
            </a:pPr>
            <a:r>
              <a:rPr lang="en-US" altLang="en-US" dirty="0">
                <a:solidFill>
                  <a:prstClr val="black"/>
                </a:solidFill>
              </a:rPr>
              <a:t>More likely to be treatment experienced with consequences of previous ART toxicities</a:t>
            </a:r>
          </a:p>
          <a:p>
            <a:pPr lvl="0">
              <a:lnSpc>
                <a:spcPct val="80000"/>
              </a:lnSpc>
              <a:buClr>
                <a:srgbClr val="E2E2E2">
                  <a:lumMod val="75000"/>
                </a:srgbClr>
              </a:buClr>
              <a:defRPr/>
            </a:pPr>
            <a:r>
              <a:rPr lang="en-US" altLang="en-US" dirty="0" smtClean="0">
                <a:solidFill>
                  <a:prstClr val="black"/>
                </a:solidFill>
              </a:rPr>
              <a:t>What </a:t>
            </a:r>
            <a:r>
              <a:rPr lang="en-US" altLang="en-US" dirty="0">
                <a:solidFill>
                  <a:prstClr val="black"/>
                </a:solidFill>
              </a:rPr>
              <a:t>is the impact of increased life expectancy on comorbidity prevalence and types?</a:t>
            </a:r>
          </a:p>
          <a:p>
            <a:endParaRPr lang="en-US" altLang="en-US" dirty="0" smtClean="0"/>
          </a:p>
        </p:txBody>
      </p:sp>
    </p:spTree>
    <p:extLst>
      <p:ext uri="{BB962C8B-B14F-4D97-AF65-F5344CB8AC3E}">
        <p14:creationId xmlns:p14="http://schemas.microsoft.com/office/powerpoint/2010/main" val="2613959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mtClean="0"/>
              <a:t>Summary </a:t>
            </a:r>
          </a:p>
        </p:txBody>
      </p:sp>
      <p:sp>
        <p:nvSpPr>
          <p:cNvPr id="121859" name="Content Placeholder 2"/>
          <p:cNvSpPr>
            <a:spLocks noGrp="1"/>
          </p:cNvSpPr>
          <p:nvPr>
            <p:ph idx="1"/>
          </p:nvPr>
        </p:nvSpPr>
        <p:spPr/>
        <p:txBody>
          <a:bodyPr>
            <a:normAutofit fontScale="85000" lnSpcReduction="20000"/>
          </a:bodyPr>
          <a:lstStyle/>
          <a:p>
            <a:r>
              <a:rPr lang="en-US" altLang="en-US" dirty="0" smtClean="0"/>
              <a:t>HIV infection, even when controlled, is associated with chronic immune activation that is superimposed upon immunologic senescence in the older adult</a:t>
            </a:r>
          </a:p>
          <a:p>
            <a:r>
              <a:rPr lang="en-US" altLang="en-US" dirty="0" smtClean="0"/>
              <a:t>Older persons may be diagnosed later and have more advanced HIV infection at presentation</a:t>
            </a:r>
          </a:p>
          <a:p>
            <a:r>
              <a:rPr lang="en-US" altLang="en-US" dirty="0" smtClean="0"/>
              <a:t>There is a less robust immunologic response to antiretroviral therapy in this population</a:t>
            </a:r>
          </a:p>
          <a:p>
            <a:r>
              <a:rPr lang="en-US" altLang="en-US" dirty="0" smtClean="0"/>
              <a:t>People with HIV</a:t>
            </a:r>
            <a:r>
              <a:rPr lang="en-US" altLang="en-US" dirty="0" smtClean="0"/>
              <a:t> </a:t>
            </a:r>
            <a:r>
              <a:rPr lang="en-US" altLang="en-US" dirty="0" smtClean="0"/>
              <a:t>accumulate “age-related” diseases at a younger chronological age and these conditions account for majority of deaths</a:t>
            </a:r>
          </a:p>
          <a:p>
            <a:r>
              <a:rPr lang="en-US" altLang="en-US" dirty="0" smtClean="0"/>
              <a:t>Providers need guidance on how best to manage PWH with comorbidities : manifestations, drug interactions, drug vs disease vs host interplay</a:t>
            </a:r>
          </a:p>
        </p:txBody>
      </p:sp>
    </p:spTree>
    <p:extLst>
      <p:ext uri="{BB962C8B-B14F-4D97-AF65-F5344CB8AC3E}">
        <p14:creationId xmlns:p14="http://schemas.microsoft.com/office/powerpoint/2010/main" val="2760124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0" y="277416"/>
            <a:ext cx="8298205" cy="857250"/>
          </a:xfrm>
        </p:spPr>
        <p:txBody>
          <a:bodyPr>
            <a:normAutofit fontScale="90000"/>
          </a:bodyPr>
          <a:lstStyle/>
          <a:p>
            <a:r>
              <a:rPr lang="en-US" dirty="0" smtClean="0"/>
              <a:t/>
            </a:r>
            <a:br>
              <a:rPr lang="en-US" dirty="0" smtClean="0"/>
            </a:br>
            <a:r>
              <a:rPr lang="en-US" dirty="0" smtClean="0"/>
              <a:t>ACKNOWLEDGEMENT</a:t>
            </a:r>
            <a:br>
              <a:rPr lang="en-US" dirty="0" smtClean="0"/>
            </a:br>
            <a:r>
              <a:rPr lang="en-US" dirty="0" smtClean="0"/>
              <a:t>Innumerable </a:t>
            </a:r>
            <a:r>
              <a:rPr lang="en-US" dirty="0"/>
              <a:t>Thanks to all the Study Participants</a:t>
            </a:r>
            <a:br>
              <a:rPr lang="en-US" dirty="0"/>
            </a:br>
            <a:endParaRPr lang="en-US" dirty="0"/>
          </a:p>
        </p:txBody>
      </p:sp>
      <p:sp>
        <p:nvSpPr>
          <p:cNvPr id="3" name="Content Placeholder 2"/>
          <p:cNvSpPr>
            <a:spLocks noGrp="1"/>
          </p:cNvSpPr>
          <p:nvPr>
            <p:ph sz="half" idx="1"/>
          </p:nvPr>
        </p:nvSpPr>
        <p:spPr/>
        <p:txBody>
          <a:bodyPr>
            <a:normAutofit/>
          </a:bodyPr>
          <a:lstStyle/>
          <a:p>
            <a:pPr marL="0" indent="0">
              <a:buNone/>
            </a:pPr>
            <a:endParaRPr lang="en-US" dirty="0" smtClean="0"/>
          </a:p>
          <a:p>
            <a:pPr marL="0" indent="0">
              <a:buNone/>
            </a:pPr>
            <a:r>
              <a:rPr lang="en-US" dirty="0" smtClean="0"/>
              <a:t>Mount Sinai Clinical and Translational Research Center</a:t>
            </a:r>
          </a:p>
          <a:p>
            <a:pPr marL="0" indent="0">
              <a:buNone/>
            </a:pPr>
            <a:r>
              <a:rPr lang="en-US" sz="1800" dirty="0"/>
              <a:t>	Michelle </a:t>
            </a:r>
            <a:r>
              <a:rPr lang="en-US" sz="1800" dirty="0" err="1"/>
              <a:t>Cespedes</a:t>
            </a:r>
            <a:endParaRPr lang="en-US" sz="1800" dirty="0"/>
          </a:p>
          <a:p>
            <a:pPr marL="0" indent="0">
              <a:buNone/>
            </a:pPr>
            <a:r>
              <a:rPr lang="en-US" sz="1800" dirty="0"/>
              <a:t>	Emma Kaplan-Lewis</a:t>
            </a:r>
          </a:p>
          <a:p>
            <a:pPr marL="0" indent="0">
              <a:buNone/>
            </a:pPr>
            <a:r>
              <a:rPr lang="en-US" sz="1800" dirty="0"/>
              <a:t>	Ana </a:t>
            </a:r>
            <a:r>
              <a:rPr lang="en-US" sz="1800" dirty="0" err="1"/>
              <a:t>Ventuneac</a:t>
            </a:r>
            <a:endParaRPr lang="en-US" sz="1800" dirty="0"/>
          </a:p>
        </p:txBody>
      </p:sp>
      <p:sp>
        <p:nvSpPr>
          <p:cNvPr id="7" name="Content Placeholder 6"/>
          <p:cNvSpPr>
            <a:spLocks noGrp="1"/>
          </p:cNvSpPr>
          <p:nvPr>
            <p:ph sz="half" idx="2"/>
          </p:nvPr>
        </p:nvSpPr>
        <p:spPr/>
        <p:txBody>
          <a:bodyPr>
            <a:normAutofit/>
          </a:bodyPr>
          <a:lstStyle/>
          <a:p>
            <a:pPr marL="0" indent="0">
              <a:buNone/>
            </a:pPr>
            <a:endParaRPr lang="en-US" dirty="0" smtClean="0"/>
          </a:p>
          <a:p>
            <a:pPr marL="0" indent="0">
              <a:buNone/>
            </a:pPr>
            <a:r>
              <a:rPr lang="en-US" dirty="0" smtClean="0"/>
              <a:t>Mount Sinai Atherosclerosis Research Unit</a:t>
            </a:r>
          </a:p>
          <a:p>
            <a:pPr marL="342884" lvl="1" indent="0">
              <a:buNone/>
            </a:pPr>
            <a:r>
              <a:rPr lang="en-US" dirty="0" smtClean="0"/>
              <a:t>Juan </a:t>
            </a:r>
            <a:r>
              <a:rPr lang="en-US" dirty="0" err="1" smtClean="0"/>
              <a:t>Badimon</a:t>
            </a:r>
            <a:endParaRPr lang="en-US" dirty="0" smtClean="0"/>
          </a:p>
          <a:p>
            <a:pPr marL="342884" lvl="1" indent="0">
              <a:buNone/>
            </a:pPr>
            <a:r>
              <a:rPr lang="en-US" dirty="0" err="1" smtClean="0"/>
              <a:t>Urooj</a:t>
            </a:r>
            <a:r>
              <a:rPr lang="en-US" dirty="0" smtClean="0"/>
              <a:t> Zafar</a:t>
            </a:r>
          </a:p>
          <a:p>
            <a:pPr marL="342884" lvl="1" indent="0">
              <a:buNone/>
            </a:pPr>
            <a:r>
              <a:rPr lang="en-US" dirty="0" smtClean="0"/>
              <a:t>Jose C. Rodriguez</a:t>
            </a:r>
            <a:endParaRPr lang="en-US" dirty="0"/>
          </a:p>
        </p:txBody>
      </p:sp>
    </p:spTree>
    <p:extLst>
      <p:ext uri="{BB962C8B-B14F-4D97-AF65-F5344CB8AC3E}">
        <p14:creationId xmlns:p14="http://schemas.microsoft.com/office/powerpoint/2010/main" val="1696900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UNAIDS The GAP REPORT 2014</a:t>
            </a:r>
            <a:endParaRPr lang="en-US" dirty="0"/>
          </a:p>
        </p:txBody>
      </p:sp>
      <p:sp>
        <p:nvSpPr>
          <p:cNvPr id="3" name="Content Placeholder 2"/>
          <p:cNvSpPr>
            <a:spLocks noGrp="1"/>
          </p:cNvSpPr>
          <p:nvPr>
            <p:ph idx="1"/>
          </p:nvPr>
        </p:nvSpPr>
        <p:spPr/>
        <p:txBody>
          <a:bodyPr>
            <a:normAutofit lnSpcReduction="10000"/>
          </a:bodyPr>
          <a:lstStyle/>
          <a:p>
            <a:r>
              <a:rPr lang="en-US" b="1" dirty="0"/>
              <a:t>Most HIV Surveillance data do not include people over aged 50!</a:t>
            </a:r>
          </a:p>
          <a:p>
            <a:r>
              <a:rPr lang="en-US" dirty="0"/>
              <a:t>Health communication and health services are not geared towards people aged 50 and older living with HIV. </a:t>
            </a:r>
          </a:p>
          <a:p>
            <a:r>
              <a:rPr lang="en-US" dirty="0"/>
              <a:t>Clinicians are less likely to be trained on the specific needs of people 50 and older living with HIV. </a:t>
            </a:r>
          </a:p>
          <a:p>
            <a:r>
              <a:rPr lang="en-US" dirty="0"/>
              <a:t>The older population is likely to be diagnosed late in the course of HIV infection and often after their health has deteriorated considerably</a:t>
            </a:r>
          </a:p>
        </p:txBody>
      </p:sp>
      <p:sp>
        <p:nvSpPr>
          <p:cNvPr id="6" name="TextBox 5"/>
          <p:cNvSpPr txBox="1"/>
          <p:nvPr/>
        </p:nvSpPr>
        <p:spPr>
          <a:xfrm>
            <a:off x="562860" y="4464295"/>
            <a:ext cx="4415784" cy="124650"/>
          </a:xfrm>
          <a:prstGeom prst="rect">
            <a:avLst/>
          </a:prstGeom>
          <a:noFill/>
        </p:spPr>
        <p:txBody>
          <a:bodyPr wrap="square" lIns="0" tIns="0" rIns="0" bIns="0" rtlCol="0">
            <a:spAutoFit/>
          </a:bodyPr>
          <a:lstStyle/>
          <a:p>
            <a:pPr>
              <a:lnSpc>
                <a:spcPct val="90000"/>
              </a:lnSpc>
            </a:pPr>
            <a:r>
              <a:rPr lang="en-US" sz="900" dirty="0"/>
              <a:t>https://www.unaids.org/sites/default/files/media_asset/12_Peopleaged50yearsandolder.pdf</a:t>
            </a:r>
          </a:p>
        </p:txBody>
      </p:sp>
    </p:spTree>
    <p:extLst>
      <p:ext uri="{BB962C8B-B14F-4D97-AF65-F5344CB8AC3E}">
        <p14:creationId xmlns:p14="http://schemas.microsoft.com/office/powerpoint/2010/main" val="3117209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Global estimates of HIV prevalence of people 50 years and over, by age categories, 1995–2013</a:t>
            </a:r>
          </a:p>
        </p:txBody>
      </p:sp>
      <p:sp>
        <p:nvSpPr>
          <p:cNvPr id="4" name="Footer Placeholder 3"/>
          <p:cNvSpPr>
            <a:spLocks noGrp="1"/>
          </p:cNvSpPr>
          <p:nvPr>
            <p:ph type="ftr" sz="quarter" idx="4294967295"/>
          </p:nvPr>
        </p:nvSpPr>
        <p:spPr>
          <a:xfrm>
            <a:off x="-52754" y="4708930"/>
            <a:ext cx="2921244" cy="332180"/>
          </a:xfrm>
        </p:spPr>
        <p:txBody>
          <a:bodyPr/>
          <a:lstStyle/>
          <a:p>
            <a:r>
              <a:rPr lang="en-US" dirty="0" err="1" smtClean="0"/>
              <a:t>Mahy</a:t>
            </a:r>
            <a:r>
              <a:rPr lang="en-US" dirty="0" smtClean="0"/>
              <a:t> M. AIDS 2014 ; 28:S453-459</a:t>
            </a:r>
            <a:endParaRPr lang="en-US" dirty="0"/>
          </a:p>
        </p:txBody>
      </p:sp>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3024"/>
            <a:ext cx="7620000" cy="3186113"/>
          </a:xfrm>
        </p:spPr>
      </p:pic>
    </p:spTree>
    <p:extLst>
      <p:ext uri="{BB962C8B-B14F-4D97-AF65-F5344CB8AC3E}">
        <p14:creationId xmlns:p14="http://schemas.microsoft.com/office/powerpoint/2010/main" val="316969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object 7"/>
          <p:cNvSpPr>
            <a:spLocks noGrp="1"/>
          </p:cNvSpPr>
          <p:nvPr>
            <p:ph type="title"/>
          </p:nvPr>
        </p:nvSpPr>
        <p:spPr/>
        <p:txBody>
          <a:bodyPr/>
          <a:lstStyle/>
          <a:p>
            <a:r>
              <a:rPr lang="en-US" altLang="en-US" smtClean="0"/>
              <a:t>New HIV Diagnoses by Age United States, 2015</a:t>
            </a:r>
            <a:endParaRPr lang="en-US" altLang="en-US" dirty="0" smtClean="0"/>
          </a:p>
        </p:txBody>
      </p:sp>
      <p:sp>
        <p:nvSpPr>
          <p:cNvPr id="8" name="object 8"/>
          <p:cNvSpPr/>
          <p:nvPr/>
        </p:nvSpPr>
        <p:spPr>
          <a:xfrm>
            <a:off x="2720986" y="2502015"/>
            <a:ext cx="3700463" cy="320278"/>
          </a:xfrm>
          <a:prstGeom prst="rect">
            <a:avLst/>
          </a:prstGeom>
          <a:blipFill>
            <a:blip r:embed="rId3" cstate="print"/>
            <a:stretch>
              <a:fillRect/>
            </a:stretch>
          </a:blipFill>
        </p:spPr>
        <p:txBody>
          <a:bodyPr lIns="0" tIns="0" rIns="0" bIns="0"/>
          <a:lstStyle/>
          <a:p>
            <a:pPr>
              <a:defRPr/>
            </a:pPr>
            <a:endParaRPr b="0">
              <a:solidFill>
                <a:prstClr val="black"/>
              </a:solidFill>
              <a:latin typeface="Calibri"/>
              <a:ea typeface="+mn-ea"/>
            </a:endParaRPr>
          </a:p>
        </p:txBody>
      </p:sp>
      <p:sp>
        <p:nvSpPr>
          <p:cNvPr id="11" name="TextBox 10"/>
          <p:cNvSpPr txBox="1"/>
          <p:nvPr/>
        </p:nvSpPr>
        <p:spPr>
          <a:xfrm>
            <a:off x="228600" y="4888576"/>
            <a:ext cx="4343400" cy="246221"/>
          </a:xfrm>
          <a:prstGeom prst="rect">
            <a:avLst/>
          </a:prstGeom>
          <a:noFill/>
        </p:spPr>
        <p:txBody>
          <a:bodyPr lIns="91436" tIns="45718" rIns="91436" bIns="45718">
            <a:spAutoFit/>
          </a:bodyPr>
          <a:lstStyle/>
          <a:p>
            <a:pPr>
              <a:defRPr/>
            </a:pPr>
            <a:r>
              <a:rPr lang="en-US" sz="1000" dirty="0"/>
              <a:t>https://www.cdc.gov/hiv/group/age/olderamericans/index.html</a:t>
            </a:r>
          </a:p>
        </p:txBody>
      </p:sp>
      <p:graphicFrame>
        <p:nvGraphicFramePr>
          <p:cNvPr id="7" name="Chart 6"/>
          <p:cNvGraphicFramePr/>
          <p:nvPr>
            <p:extLst>
              <p:ext uri="{D42A27DB-BD31-4B8C-83A1-F6EECF244321}">
                <p14:modId xmlns:p14="http://schemas.microsoft.com/office/powerpoint/2010/main" val="886151226"/>
              </p:ext>
            </p:extLst>
          </p:nvPr>
        </p:nvGraphicFramePr>
        <p:xfrm>
          <a:off x="587831" y="1242332"/>
          <a:ext cx="8098971" cy="32709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060377" y="4441378"/>
            <a:ext cx="1023257" cy="249299"/>
          </a:xfrm>
          <a:prstGeom prst="rect">
            <a:avLst/>
          </a:prstGeom>
          <a:noFill/>
        </p:spPr>
        <p:txBody>
          <a:bodyPr wrap="square" lIns="0" tIns="0" rIns="0" bIns="0" rtlCol="0">
            <a:spAutoFit/>
          </a:bodyPr>
          <a:lstStyle/>
          <a:p>
            <a:pPr algn="ctr">
              <a:lnSpc>
                <a:spcPct val="90000"/>
              </a:lnSpc>
            </a:pPr>
            <a:r>
              <a:rPr lang="en-US" dirty="0" smtClean="0"/>
              <a:t>Age</a:t>
            </a:r>
          </a:p>
        </p:txBody>
      </p:sp>
      <p:sp>
        <p:nvSpPr>
          <p:cNvPr id="13" name="TextBox 12"/>
          <p:cNvSpPr txBox="1"/>
          <p:nvPr/>
        </p:nvSpPr>
        <p:spPr>
          <a:xfrm rot="16200000">
            <a:off x="-648038" y="2562848"/>
            <a:ext cx="2016578" cy="443198"/>
          </a:xfrm>
          <a:prstGeom prst="rect">
            <a:avLst/>
          </a:prstGeom>
          <a:noFill/>
        </p:spPr>
        <p:txBody>
          <a:bodyPr wrap="square" lIns="0" tIns="0" rIns="0" bIns="0" rtlCol="0">
            <a:spAutoFit/>
          </a:bodyPr>
          <a:lstStyle/>
          <a:p>
            <a:pPr algn="ctr">
              <a:lnSpc>
                <a:spcPct val="90000"/>
              </a:lnSpc>
            </a:pPr>
            <a:r>
              <a:rPr lang="en-US" sz="1600" dirty="0"/>
              <a:t>Diagnoses of HIV Infection</a:t>
            </a:r>
          </a:p>
        </p:txBody>
      </p:sp>
      <p:sp>
        <p:nvSpPr>
          <p:cNvPr id="18" name="Rectangle 17"/>
          <p:cNvSpPr>
            <a:spLocks noChangeAspect="1"/>
          </p:cNvSpPr>
          <p:nvPr/>
        </p:nvSpPr>
        <p:spPr>
          <a:xfrm>
            <a:off x="6343261" y="1242332"/>
            <a:ext cx="188168" cy="141126"/>
          </a:xfrm>
          <a:prstGeom prst="rect">
            <a:avLst/>
          </a:prstGeom>
          <a:solidFill>
            <a:srgbClr val="36A7AA"/>
          </a:solidFill>
          <a:ln w="19050" cap="flat" cmpd="sng" algn="ctr">
            <a:noFill/>
            <a:prstDash val="solid"/>
            <a:miter lim="800000"/>
          </a:ln>
          <a:effectLst/>
        </p:spPr>
        <p:txBody>
          <a:bodyPr lIns="91436" tIns="45718" rIns="91436" bIns="45718" rtlCol="0" anchor="ctr"/>
          <a:lstStyle/>
          <a:p>
            <a:pPr algn="ctr">
              <a:lnSpc>
                <a:spcPct val="90000"/>
              </a:lnSpc>
              <a:defRPr/>
            </a:pPr>
            <a:endParaRPr lang="en-US" kern="0">
              <a:solidFill>
                <a:prstClr val="white"/>
              </a:solidFill>
              <a:latin typeface="Arial"/>
            </a:endParaRPr>
          </a:p>
        </p:txBody>
      </p:sp>
      <p:sp>
        <p:nvSpPr>
          <p:cNvPr id="19" name="Rectangle 18"/>
          <p:cNvSpPr>
            <a:spLocks noChangeAspect="1"/>
          </p:cNvSpPr>
          <p:nvPr/>
        </p:nvSpPr>
        <p:spPr>
          <a:xfrm>
            <a:off x="6343261" y="1503590"/>
            <a:ext cx="188168" cy="141126"/>
          </a:xfrm>
          <a:prstGeom prst="rect">
            <a:avLst/>
          </a:prstGeom>
          <a:solidFill>
            <a:schemeClr val="accent1"/>
          </a:solidFill>
          <a:ln w="19050" cap="flat" cmpd="sng" algn="ctr">
            <a:noFill/>
            <a:prstDash val="solid"/>
            <a:miter lim="800000"/>
          </a:ln>
          <a:effectLst/>
        </p:spPr>
        <p:txBody>
          <a:bodyPr lIns="91436" tIns="45718" rIns="91436" bIns="45718" rtlCol="0" anchor="ctr"/>
          <a:lstStyle/>
          <a:p>
            <a:pPr algn="ctr">
              <a:lnSpc>
                <a:spcPct val="90000"/>
              </a:lnSpc>
              <a:defRPr/>
            </a:pPr>
            <a:endParaRPr lang="en-US" kern="0">
              <a:solidFill>
                <a:prstClr val="white"/>
              </a:solidFill>
              <a:latin typeface="Arial"/>
            </a:endParaRPr>
          </a:p>
        </p:txBody>
      </p:sp>
      <p:sp>
        <p:nvSpPr>
          <p:cNvPr id="14" name="TextBox 13"/>
          <p:cNvSpPr txBox="1"/>
          <p:nvPr/>
        </p:nvSpPr>
        <p:spPr>
          <a:xfrm>
            <a:off x="6629402" y="1242339"/>
            <a:ext cx="1959429" cy="166199"/>
          </a:xfrm>
          <a:prstGeom prst="rect">
            <a:avLst/>
          </a:prstGeom>
          <a:noFill/>
        </p:spPr>
        <p:txBody>
          <a:bodyPr wrap="square" lIns="0" tIns="0" rIns="0" bIns="0" rtlCol="0">
            <a:spAutoFit/>
          </a:bodyPr>
          <a:lstStyle/>
          <a:p>
            <a:pPr>
              <a:lnSpc>
                <a:spcPct val="90000"/>
              </a:lnSpc>
            </a:pPr>
            <a:r>
              <a:rPr lang="en-US" sz="1200" dirty="0"/>
              <a:t>Under 50 years of age</a:t>
            </a:r>
          </a:p>
        </p:txBody>
      </p:sp>
      <p:sp>
        <p:nvSpPr>
          <p:cNvPr id="21" name="TextBox 20"/>
          <p:cNvSpPr txBox="1"/>
          <p:nvPr/>
        </p:nvSpPr>
        <p:spPr>
          <a:xfrm>
            <a:off x="6629402" y="1519925"/>
            <a:ext cx="1959429" cy="166199"/>
          </a:xfrm>
          <a:prstGeom prst="rect">
            <a:avLst/>
          </a:prstGeom>
          <a:noFill/>
        </p:spPr>
        <p:txBody>
          <a:bodyPr wrap="square" lIns="0" tIns="0" rIns="0" bIns="0" rtlCol="0">
            <a:spAutoFit/>
          </a:bodyPr>
          <a:lstStyle/>
          <a:p>
            <a:pPr>
              <a:lnSpc>
                <a:spcPct val="90000"/>
              </a:lnSpc>
            </a:pPr>
            <a:r>
              <a:rPr lang="en-US" sz="1200" dirty="0"/>
              <a:t>50 years of age and over</a:t>
            </a:r>
          </a:p>
        </p:txBody>
      </p:sp>
    </p:spTree>
    <p:extLst>
      <p:ext uri="{BB962C8B-B14F-4D97-AF65-F5344CB8AC3E}">
        <p14:creationId xmlns:p14="http://schemas.microsoft.com/office/powerpoint/2010/main" val="9506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object 7"/>
          <p:cNvSpPr>
            <a:spLocks noGrp="1"/>
          </p:cNvSpPr>
          <p:nvPr>
            <p:ph type="title"/>
          </p:nvPr>
        </p:nvSpPr>
        <p:spPr/>
        <p:txBody>
          <a:bodyPr/>
          <a:lstStyle/>
          <a:p>
            <a:pPr marL="1127069" indent="-1041348"/>
            <a:r>
              <a:rPr lang="en-US" altLang="en-US" dirty="0" smtClean="0">
                <a:latin typeface="Arial" pitchFamily="34" charset="0"/>
                <a:cs typeface="Arial" pitchFamily="34" charset="0"/>
              </a:rPr>
              <a:t>People Living with HIV by Age United States, 2014</a:t>
            </a:r>
          </a:p>
        </p:txBody>
      </p:sp>
      <p:sp>
        <p:nvSpPr>
          <p:cNvPr id="8" name="object 8"/>
          <p:cNvSpPr/>
          <p:nvPr/>
        </p:nvSpPr>
        <p:spPr>
          <a:xfrm>
            <a:off x="2720986" y="2411016"/>
            <a:ext cx="3700463" cy="320278"/>
          </a:xfrm>
          <a:prstGeom prst="rect">
            <a:avLst/>
          </a:prstGeom>
          <a:blipFill>
            <a:blip r:embed="rId3" cstate="print"/>
            <a:stretch>
              <a:fillRect/>
            </a:stretch>
          </a:blipFill>
        </p:spPr>
        <p:txBody>
          <a:bodyPr lIns="0" tIns="0" rIns="0" bIns="0"/>
          <a:lstStyle/>
          <a:p>
            <a:pPr>
              <a:defRPr/>
            </a:pPr>
            <a:endParaRPr b="0">
              <a:solidFill>
                <a:prstClr val="black"/>
              </a:solidFill>
              <a:latin typeface="Calibri"/>
              <a:ea typeface="+mn-ea"/>
            </a:endParaRPr>
          </a:p>
        </p:txBody>
      </p:sp>
      <p:sp>
        <p:nvSpPr>
          <p:cNvPr id="11" name="TextBox 10"/>
          <p:cNvSpPr txBox="1"/>
          <p:nvPr/>
        </p:nvSpPr>
        <p:spPr>
          <a:xfrm>
            <a:off x="228600" y="4920475"/>
            <a:ext cx="4343400" cy="246221"/>
          </a:xfrm>
          <a:prstGeom prst="rect">
            <a:avLst/>
          </a:prstGeom>
          <a:noFill/>
        </p:spPr>
        <p:txBody>
          <a:bodyPr lIns="91436" tIns="45718" rIns="91436" bIns="45718">
            <a:spAutoFit/>
          </a:bodyPr>
          <a:lstStyle/>
          <a:p>
            <a:pPr>
              <a:defRPr/>
            </a:pPr>
            <a:r>
              <a:rPr lang="en-US" sz="1000" dirty="0"/>
              <a:t>https://www.cdc.gov/hiv/group/age/olderamericans/index.html</a:t>
            </a:r>
          </a:p>
        </p:txBody>
      </p:sp>
      <p:sp>
        <p:nvSpPr>
          <p:cNvPr id="12" name="object 8"/>
          <p:cNvSpPr/>
          <p:nvPr/>
        </p:nvSpPr>
        <p:spPr>
          <a:xfrm>
            <a:off x="2720986" y="2502015"/>
            <a:ext cx="3700463" cy="320278"/>
          </a:xfrm>
          <a:prstGeom prst="rect">
            <a:avLst/>
          </a:prstGeom>
          <a:blipFill>
            <a:blip r:embed="rId3" cstate="print"/>
            <a:stretch>
              <a:fillRect/>
            </a:stretch>
          </a:blipFill>
        </p:spPr>
        <p:txBody>
          <a:bodyPr lIns="0" tIns="0" rIns="0" bIns="0"/>
          <a:lstStyle/>
          <a:p>
            <a:pPr>
              <a:defRPr/>
            </a:pPr>
            <a:endParaRPr b="0">
              <a:solidFill>
                <a:prstClr val="black"/>
              </a:solidFill>
              <a:latin typeface="Calibri"/>
              <a:ea typeface="+mn-ea"/>
            </a:endParaRPr>
          </a:p>
        </p:txBody>
      </p:sp>
      <p:graphicFrame>
        <p:nvGraphicFramePr>
          <p:cNvPr id="13" name="Chart 12"/>
          <p:cNvGraphicFramePr/>
          <p:nvPr>
            <p:extLst>
              <p:ext uri="{D42A27DB-BD31-4B8C-83A1-F6EECF244321}">
                <p14:modId xmlns:p14="http://schemas.microsoft.com/office/powerpoint/2010/main" val="816833935"/>
              </p:ext>
            </p:extLst>
          </p:nvPr>
        </p:nvGraphicFramePr>
        <p:xfrm>
          <a:off x="587831" y="1242332"/>
          <a:ext cx="8098971" cy="327098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060377" y="4441378"/>
            <a:ext cx="1023257" cy="249299"/>
          </a:xfrm>
          <a:prstGeom prst="rect">
            <a:avLst/>
          </a:prstGeom>
          <a:noFill/>
        </p:spPr>
        <p:txBody>
          <a:bodyPr wrap="square" lIns="0" tIns="0" rIns="0" bIns="0" rtlCol="0">
            <a:spAutoFit/>
          </a:bodyPr>
          <a:lstStyle/>
          <a:p>
            <a:pPr algn="ctr">
              <a:lnSpc>
                <a:spcPct val="90000"/>
              </a:lnSpc>
            </a:pPr>
            <a:r>
              <a:rPr lang="en-US" dirty="0" smtClean="0"/>
              <a:t>Age</a:t>
            </a:r>
          </a:p>
        </p:txBody>
      </p:sp>
      <p:sp>
        <p:nvSpPr>
          <p:cNvPr id="15" name="TextBox 14"/>
          <p:cNvSpPr txBox="1"/>
          <p:nvPr/>
        </p:nvSpPr>
        <p:spPr>
          <a:xfrm rot="16200000">
            <a:off x="-866645" y="2532022"/>
            <a:ext cx="2453792" cy="443198"/>
          </a:xfrm>
          <a:prstGeom prst="rect">
            <a:avLst/>
          </a:prstGeom>
          <a:noFill/>
        </p:spPr>
        <p:txBody>
          <a:bodyPr wrap="square" lIns="0" tIns="0" rIns="0" bIns="0" rtlCol="0">
            <a:spAutoFit/>
          </a:bodyPr>
          <a:lstStyle/>
          <a:p>
            <a:pPr algn="ctr">
              <a:lnSpc>
                <a:spcPct val="90000"/>
              </a:lnSpc>
            </a:pPr>
            <a:r>
              <a:rPr lang="en-US" sz="1600" dirty="0"/>
              <a:t>People Living with Diagnoses HIV</a:t>
            </a:r>
          </a:p>
        </p:txBody>
      </p:sp>
      <p:sp>
        <p:nvSpPr>
          <p:cNvPr id="16" name="Rectangle 15"/>
          <p:cNvSpPr>
            <a:spLocks noChangeAspect="1"/>
          </p:cNvSpPr>
          <p:nvPr/>
        </p:nvSpPr>
        <p:spPr>
          <a:xfrm>
            <a:off x="1760377" y="1340303"/>
            <a:ext cx="188168" cy="141126"/>
          </a:xfrm>
          <a:prstGeom prst="rect">
            <a:avLst/>
          </a:prstGeom>
          <a:solidFill>
            <a:srgbClr val="36A7AA"/>
          </a:solidFill>
          <a:ln w="19050" cap="flat" cmpd="sng" algn="ctr">
            <a:noFill/>
            <a:prstDash val="solid"/>
            <a:miter lim="800000"/>
          </a:ln>
          <a:effectLst/>
        </p:spPr>
        <p:txBody>
          <a:bodyPr lIns="91436" tIns="45718" rIns="91436" bIns="45718" rtlCol="0" anchor="ctr"/>
          <a:lstStyle/>
          <a:p>
            <a:pPr algn="ctr">
              <a:lnSpc>
                <a:spcPct val="90000"/>
              </a:lnSpc>
              <a:defRPr/>
            </a:pPr>
            <a:endParaRPr lang="en-US" kern="0">
              <a:solidFill>
                <a:prstClr val="white"/>
              </a:solidFill>
              <a:latin typeface="Arial"/>
            </a:endParaRPr>
          </a:p>
        </p:txBody>
      </p:sp>
      <p:sp>
        <p:nvSpPr>
          <p:cNvPr id="17" name="Rectangle 16"/>
          <p:cNvSpPr>
            <a:spLocks noChangeAspect="1"/>
          </p:cNvSpPr>
          <p:nvPr/>
        </p:nvSpPr>
        <p:spPr>
          <a:xfrm>
            <a:off x="1760377" y="1601561"/>
            <a:ext cx="188168" cy="141126"/>
          </a:xfrm>
          <a:prstGeom prst="rect">
            <a:avLst/>
          </a:prstGeom>
          <a:solidFill>
            <a:schemeClr val="accent1"/>
          </a:solidFill>
          <a:ln w="19050" cap="flat" cmpd="sng" algn="ctr">
            <a:noFill/>
            <a:prstDash val="solid"/>
            <a:miter lim="800000"/>
          </a:ln>
          <a:effectLst/>
        </p:spPr>
        <p:txBody>
          <a:bodyPr lIns="91436" tIns="45718" rIns="91436" bIns="45718" rtlCol="0" anchor="ctr"/>
          <a:lstStyle/>
          <a:p>
            <a:pPr algn="ctr">
              <a:lnSpc>
                <a:spcPct val="90000"/>
              </a:lnSpc>
              <a:defRPr/>
            </a:pPr>
            <a:endParaRPr lang="en-US" kern="0">
              <a:solidFill>
                <a:prstClr val="white"/>
              </a:solidFill>
              <a:latin typeface="Arial"/>
            </a:endParaRPr>
          </a:p>
        </p:txBody>
      </p:sp>
      <p:sp>
        <p:nvSpPr>
          <p:cNvPr id="18" name="TextBox 17"/>
          <p:cNvSpPr txBox="1"/>
          <p:nvPr/>
        </p:nvSpPr>
        <p:spPr>
          <a:xfrm>
            <a:off x="2046514" y="1340310"/>
            <a:ext cx="1959429" cy="166199"/>
          </a:xfrm>
          <a:prstGeom prst="rect">
            <a:avLst/>
          </a:prstGeom>
          <a:noFill/>
        </p:spPr>
        <p:txBody>
          <a:bodyPr wrap="square" lIns="0" tIns="0" rIns="0" bIns="0" rtlCol="0">
            <a:spAutoFit/>
          </a:bodyPr>
          <a:lstStyle/>
          <a:p>
            <a:pPr>
              <a:lnSpc>
                <a:spcPct val="90000"/>
              </a:lnSpc>
            </a:pPr>
            <a:r>
              <a:rPr lang="en-US" sz="1200" dirty="0"/>
              <a:t>Under 50 years of age</a:t>
            </a:r>
          </a:p>
        </p:txBody>
      </p:sp>
      <p:sp>
        <p:nvSpPr>
          <p:cNvPr id="19" name="TextBox 18"/>
          <p:cNvSpPr txBox="1"/>
          <p:nvPr/>
        </p:nvSpPr>
        <p:spPr>
          <a:xfrm>
            <a:off x="2046514" y="1617896"/>
            <a:ext cx="1959429" cy="166199"/>
          </a:xfrm>
          <a:prstGeom prst="rect">
            <a:avLst/>
          </a:prstGeom>
          <a:noFill/>
        </p:spPr>
        <p:txBody>
          <a:bodyPr wrap="square" lIns="0" tIns="0" rIns="0" bIns="0" rtlCol="0">
            <a:spAutoFit/>
          </a:bodyPr>
          <a:lstStyle/>
          <a:p>
            <a:pPr>
              <a:lnSpc>
                <a:spcPct val="90000"/>
              </a:lnSpc>
            </a:pPr>
            <a:r>
              <a:rPr lang="en-US" sz="1200" dirty="0"/>
              <a:t>50 years of age and over</a:t>
            </a:r>
          </a:p>
        </p:txBody>
      </p:sp>
      <p:sp>
        <p:nvSpPr>
          <p:cNvPr id="20" name="TextBox 19"/>
          <p:cNvSpPr txBox="1"/>
          <p:nvPr/>
        </p:nvSpPr>
        <p:spPr>
          <a:xfrm>
            <a:off x="2046514" y="1862825"/>
            <a:ext cx="1959429" cy="166199"/>
          </a:xfrm>
          <a:prstGeom prst="rect">
            <a:avLst/>
          </a:prstGeom>
          <a:noFill/>
        </p:spPr>
        <p:txBody>
          <a:bodyPr wrap="square" lIns="0" tIns="0" rIns="0" bIns="0" rtlCol="0">
            <a:spAutoFit/>
          </a:bodyPr>
          <a:lstStyle/>
          <a:p>
            <a:pPr>
              <a:lnSpc>
                <a:spcPct val="90000"/>
              </a:lnSpc>
            </a:pPr>
            <a:r>
              <a:rPr lang="en-US" sz="1200" dirty="0"/>
              <a:t>45% aged </a:t>
            </a:r>
            <a:r>
              <a:rPr lang="en-US" sz="1200" dirty="0">
                <a:latin typeface="Arial"/>
                <a:cs typeface="Arial"/>
              </a:rPr>
              <a:t>≥ 50 years</a:t>
            </a:r>
            <a:endParaRPr lang="en-US" sz="1200" dirty="0"/>
          </a:p>
        </p:txBody>
      </p:sp>
    </p:spTree>
    <p:extLst>
      <p:ext uri="{BB962C8B-B14F-4D97-AF65-F5344CB8AC3E}">
        <p14:creationId xmlns:p14="http://schemas.microsoft.com/office/powerpoint/2010/main" val="337857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HIV Among People Aged 50 and older in US</a:t>
            </a:r>
          </a:p>
        </p:txBody>
      </p:sp>
      <p:sp>
        <p:nvSpPr>
          <p:cNvPr id="90115" name="Content Placeholder 2"/>
          <p:cNvSpPr>
            <a:spLocks noGrp="1"/>
          </p:cNvSpPr>
          <p:nvPr>
            <p:ph idx="1"/>
          </p:nvPr>
        </p:nvSpPr>
        <p:spPr/>
        <p:txBody>
          <a:bodyPr>
            <a:normAutofit fontScale="85000" lnSpcReduction="20000"/>
          </a:bodyPr>
          <a:lstStyle/>
          <a:p>
            <a:pPr marL="0" indent="0">
              <a:buNone/>
            </a:pPr>
            <a:r>
              <a:rPr lang="en-US" altLang="en-US" b="1" dirty="0" smtClean="0"/>
              <a:t>Good News:</a:t>
            </a:r>
          </a:p>
          <a:p>
            <a:r>
              <a:rPr lang="en-US" altLang="en-US" dirty="0" smtClean="0"/>
              <a:t>From 2010 to 2014, HIV diagnoses among all people aged 50 and over decreased by 10%.</a:t>
            </a:r>
          </a:p>
          <a:p>
            <a:pPr marL="0" indent="0">
              <a:buNone/>
            </a:pPr>
            <a:r>
              <a:rPr lang="en-US" altLang="en-US" b="1" dirty="0" smtClean="0"/>
              <a:t>Bad News:</a:t>
            </a:r>
          </a:p>
          <a:p>
            <a:r>
              <a:rPr lang="en-US" altLang="en-US" dirty="0" smtClean="0"/>
              <a:t>Annual HIV infections among gay and bisexual men aged 55 and over increased 18% from 2010 to 2014 (from 1,100 to 1,300)</a:t>
            </a:r>
          </a:p>
          <a:p>
            <a:r>
              <a:rPr lang="en-US" altLang="en-US" dirty="0" smtClean="0"/>
              <a:t>People aged 50 and older have the same HIV risk factors as younger people, but may be less aware of their HIV risk factors and are more likely diagnosed later in their disease</a:t>
            </a:r>
          </a:p>
          <a:p>
            <a:r>
              <a:rPr lang="en-US" altLang="en-US" dirty="0" smtClean="0"/>
              <a:t>2,610 (39%) Deaths attributed to HIV were among people aged 55 and older.</a:t>
            </a:r>
          </a:p>
        </p:txBody>
      </p:sp>
      <p:sp>
        <p:nvSpPr>
          <p:cNvPr id="5" name="TextBox 4"/>
          <p:cNvSpPr txBox="1"/>
          <p:nvPr/>
        </p:nvSpPr>
        <p:spPr>
          <a:xfrm>
            <a:off x="342900" y="4398354"/>
            <a:ext cx="4229100" cy="246221"/>
          </a:xfrm>
          <a:prstGeom prst="rect">
            <a:avLst/>
          </a:prstGeom>
          <a:noFill/>
        </p:spPr>
        <p:txBody>
          <a:bodyPr wrap="square" lIns="91436" tIns="45718" rIns="91436" bIns="45718">
            <a:spAutoFit/>
          </a:bodyPr>
          <a:lstStyle/>
          <a:p>
            <a:pPr defTabSz="342884">
              <a:defRPr/>
            </a:pPr>
            <a:r>
              <a:rPr lang="en-US" sz="1000" dirty="0">
                <a:solidFill>
                  <a:prstClr val="black"/>
                </a:solidFill>
                <a:latin typeface="Calibri"/>
              </a:rPr>
              <a:t>https://www.cdc.gov/hiv/group/age/olderamericans/index.html</a:t>
            </a:r>
          </a:p>
        </p:txBody>
      </p:sp>
    </p:spTree>
    <p:extLst>
      <p:ext uri="{BB962C8B-B14F-4D97-AF65-F5344CB8AC3E}">
        <p14:creationId xmlns:p14="http://schemas.microsoft.com/office/powerpoint/2010/main" val="287579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Mexico 2016</a:t>
            </a:r>
          </a:p>
        </p:txBody>
      </p:sp>
      <p:sp>
        <p:nvSpPr>
          <p:cNvPr id="3" name="Content Placeholder 2"/>
          <p:cNvSpPr>
            <a:spLocks noGrp="1"/>
          </p:cNvSpPr>
          <p:nvPr>
            <p:ph idx="1"/>
          </p:nvPr>
        </p:nvSpPr>
        <p:spPr/>
        <p:txBody>
          <a:bodyPr>
            <a:normAutofit/>
          </a:bodyPr>
          <a:lstStyle/>
          <a:p>
            <a:r>
              <a:rPr lang="en-US" dirty="0" smtClean="0"/>
              <a:t>220,000 PWH with 60% accessing ART and approximately 90% are suppressed</a:t>
            </a:r>
          </a:p>
          <a:p>
            <a:r>
              <a:rPr lang="en-US" dirty="0" smtClean="0"/>
              <a:t>Since 2010, new HIV infections have decreased by 22%</a:t>
            </a:r>
          </a:p>
          <a:p>
            <a:r>
              <a:rPr lang="en-US" dirty="0" smtClean="0"/>
              <a:t>Ranks third in HIV prevalence of HIV in the Americas (behind US and Brazil) : 0.3% general population with greater than 10% among MSM</a:t>
            </a:r>
          </a:p>
          <a:p>
            <a:r>
              <a:rPr lang="en-US" dirty="0" smtClean="0"/>
              <a:t>Approximately 10% new HIV diagnosis are in individuals over age 50</a:t>
            </a:r>
          </a:p>
          <a:p>
            <a:endParaRPr lang="en-US" dirty="0"/>
          </a:p>
        </p:txBody>
      </p:sp>
    </p:spTree>
    <p:extLst>
      <p:ext uri="{BB962C8B-B14F-4D97-AF65-F5344CB8AC3E}">
        <p14:creationId xmlns:p14="http://schemas.microsoft.com/office/powerpoint/2010/main" val="3748262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ilead HIV TemplateV6">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extLst>
    <a:ext uri="{05A4C25C-085E-4340-85A3-A5531E510DB2}">
      <thm15:themeFamily xmlns="" xmlns:thm15="http://schemas.microsoft.com/office/thememl/2012/main" name="Gilead HIV TemplateV6.potx" id="{88B0C9EA-49A4-4B8F-80AC-673A8C15F9AB}" vid="{1220EA46-7CB4-4D13-8E8B-CCBD94359894}"/>
    </a:ext>
  </a:extLst>
</a:theme>
</file>

<file path=ppt/theme/theme10.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ppt/theme/theme2.xml><?xml version="1.0" encoding="utf-8"?>
<a:theme xmlns:a="http://schemas.openxmlformats.org/drawingml/2006/main" name="BIRCTheme">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ilead HIV TemplateV6">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extLst>
    <a:ext uri="{05A4C25C-085E-4340-85A3-A5531E510DB2}">
      <thm15:themeFamily xmlns="" xmlns:thm15="http://schemas.microsoft.com/office/thememl/2012/main" name="Gilead HIV TemplateV6.potx" id="{88B0C9EA-49A4-4B8F-80AC-673A8C15F9AB}" vid="{1220EA46-7CB4-4D13-8E8B-CCBD94359894}"/>
    </a:ext>
  </a:extLst>
</a:theme>
</file>

<file path=ppt/theme/theme5.xml><?xml version="1.0" encoding="utf-8"?>
<a:theme xmlns:a="http://schemas.openxmlformats.org/drawingml/2006/main" name="3_Gilead HIV TemplateV6">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extLst>
    <a:ext uri="{05A4C25C-085E-4340-85A3-A5531E510DB2}">
      <thm15:themeFamily xmlns="" xmlns:thm15="http://schemas.microsoft.com/office/thememl/2012/main" name="Gilead HIV TemplateV6.potx" id="{88B0C9EA-49A4-4B8F-80AC-673A8C15F9AB}" vid="{1220EA46-7CB4-4D13-8E8B-CCBD943598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2" id="{ADBD3347-1A0F-45F0-B4B5-B886B317FA11}" vid="{2289ECF3-0365-4EFC-8344-95011E66FDF4}"/>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Gilead HIV">
      <a:dk1>
        <a:sysClr val="windowText" lastClr="000000"/>
      </a:dk1>
      <a:lt1>
        <a:sysClr val="window" lastClr="FFFFFF"/>
      </a:lt1>
      <a:dk2>
        <a:srgbClr val="CC0000"/>
      </a:dk2>
      <a:lt2>
        <a:srgbClr val="E2E2E2"/>
      </a:lt2>
      <a:accent1>
        <a:srgbClr val="CC0000"/>
      </a:accent1>
      <a:accent2>
        <a:srgbClr val="717074"/>
      </a:accent2>
      <a:accent3>
        <a:srgbClr val="0CB5EA"/>
      </a:accent3>
      <a:accent4>
        <a:srgbClr val="FBB040"/>
      </a:accent4>
      <a:accent5>
        <a:srgbClr val="6338A2"/>
      </a:accent5>
      <a:accent6>
        <a:srgbClr val="F66900"/>
      </a:accent6>
      <a:hlink>
        <a:srgbClr val="0972C9"/>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127 G127 B127">
      <a:srgbClr val="7F7F7F"/>
    </a:custClr>
    <a:custClr name="R0 G196 B42">
      <a:srgbClr val="00C42A"/>
    </a:custClr>
    <a:custClr name="R0 G22 B66">
      <a:srgbClr val="002774"/>
    </a:custClr>
    <a:custClr name="R41 G96 B4">
      <a:srgbClr val="296004"/>
    </a:custClr>
    <a:custClr name="R0 G192 B60">
      <a:srgbClr val="00C0A0"/>
    </a:custClr>
    <a:custClr name="R202 G32 B85">
      <a:srgbClr val="C23C82"/>
    </a:custClr>
    <a:custClr name="R9 G114 B201">
      <a:srgbClr val="0972C9"/>
    </a:custClr>
    <a:custClr name="R6 G158 B35">
      <a:srgbClr val="069E23"/>
    </a:custClr>
    <a:custClr name="R160 G50 B250">
      <a:srgbClr val="A032FA"/>
    </a:custClr>
  </a:custClrLst>
</a:theme>
</file>

<file path=docProps/app.xml><?xml version="1.0" encoding="utf-8"?>
<Properties xmlns="http://schemas.openxmlformats.org/officeDocument/2006/extended-properties" xmlns:vt="http://schemas.openxmlformats.org/officeDocument/2006/docPropsVTypes">
  <Template>Gilead HIV TemplateV6</Template>
  <TotalTime>2401</TotalTime>
  <Words>2010</Words>
  <Application>Microsoft Office PowerPoint</Application>
  <PresentationFormat>On-screen Show (16:9)</PresentationFormat>
  <Paragraphs>389</Paragraphs>
  <Slides>31</Slides>
  <Notes>8</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Gilead HIV TemplateV6</vt:lpstr>
      <vt:lpstr>BIRCTheme</vt:lpstr>
      <vt:lpstr>4_Office Theme</vt:lpstr>
      <vt:lpstr>2_Gilead HIV TemplateV6</vt:lpstr>
      <vt:lpstr>3_Gilead HIV TemplateV6</vt:lpstr>
      <vt:lpstr>Office Theme</vt:lpstr>
      <vt:lpstr>AIDS 2016_Template</vt:lpstr>
      <vt:lpstr>1_Office Theme</vt:lpstr>
      <vt:lpstr>Ageing and HIV-  What is the Epidemiology and the Science </vt:lpstr>
      <vt:lpstr>Disclosures</vt:lpstr>
      <vt:lpstr>Introduction </vt:lpstr>
      <vt:lpstr>UNAIDS The GAP REPORT 2014</vt:lpstr>
      <vt:lpstr>Global estimates of HIV prevalence of people 50 years and over, by age categories, 1995–2013</vt:lpstr>
      <vt:lpstr>New HIV Diagnoses by Age United States, 2015</vt:lpstr>
      <vt:lpstr>People Living with HIV by Age United States, 2014</vt:lpstr>
      <vt:lpstr>HIV Among People Aged 50 and older in US</vt:lpstr>
      <vt:lpstr>Mexico 2016</vt:lpstr>
      <vt:lpstr>PowerPoint Presentation</vt:lpstr>
      <vt:lpstr>PowerPoint Presentation</vt:lpstr>
      <vt:lpstr>PowerPoint Presentation</vt:lpstr>
      <vt:lpstr>Health Conditions and Prescriptions</vt:lpstr>
      <vt:lpstr>TOBACCO</vt:lpstr>
      <vt:lpstr>HIV and Multimorbidity 2000-2009</vt:lpstr>
      <vt:lpstr>Multimorbidity: older, white, and reported a history of heterosexual contact </vt:lpstr>
      <vt:lpstr>Chronic Complications by Age and HIV Status 2002-2009</vt:lpstr>
      <vt:lpstr>Geriatric PLWH (GEPPO) </vt:lpstr>
      <vt:lpstr>“Inflamm-Aging”</vt:lpstr>
      <vt:lpstr>Immunological and clinical manifestations shared by PWH and healthy elderly</vt:lpstr>
      <vt:lpstr>PowerPoint Presentation</vt:lpstr>
      <vt:lpstr>PowerPoint Presentation</vt:lpstr>
      <vt:lpstr>PowerPoint Presentation</vt:lpstr>
      <vt:lpstr>PowerPoint Presentation</vt:lpstr>
      <vt:lpstr>PowerPoint Presentation</vt:lpstr>
      <vt:lpstr>PowerPoint Presentation</vt:lpstr>
      <vt:lpstr>Study Summary</vt:lpstr>
      <vt:lpstr>Biomarkers of Inflammation and Coagulation</vt:lpstr>
      <vt:lpstr>Ideal Qualities Desired for Surrogate Markers</vt:lpstr>
      <vt:lpstr>Summary </vt:lpstr>
      <vt:lpstr> ACKNOWLEDGEMENT Innumerable Thanks to all the Study Participants </vt:lpstr>
    </vt:vector>
  </TitlesOfParts>
  <Company>Gilead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Gilead HIV Template Title Slide Layout</dc:title>
  <dc:creator>Cara Marsh</dc:creator>
  <cp:lastModifiedBy>Aberg, Judith</cp:lastModifiedBy>
  <cp:revision>91</cp:revision>
  <cp:lastPrinted>2014-10-01T17:23:48Z</cp:lastPrinted>
  <dcterms:created xsi:type="dcterms:W3CDTF">2017-01-31T22:12:39Z</dcterms:created>
  <dcterms:modified xsi:type="dcterms:W3CDTF">2019-07-24T03:57:45Z</dcterms:modified>
</cp:coreProperties>
</file>